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043688" cy="42845038"/>
  <p:notesSz cx="6805613" cy="9939338"/>
  <p:defaultTextStyle>
    <a:defPPr>
      <a:defRPr lang="ja-JP"/>
    </a:defPPr>
    <a:lvl1pPr marL="0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1pPr>
    <a:lvl2pPr marL="2139650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2pPr>
    <a:lvl3pPr marL="4279301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3pPr>
    <a:lvl4pPr marL="6418951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4pPr>
    <a:lvl5pPr marL="8558601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5pPr>
    <a:lvl6pPr marL="10698251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6pPr>
    <a:lvl7pPr marL="12837902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7pPr>
    <a:lvl8pPr marL="14977552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8pPr>
    <a:lvl9pPr marL="17117202" algn="l" defTabSz="4279301" rtl="0" eaLnBrk="1" latinLnBrk="0" hangingPunct="1">
      <a:defRPr kumimoji="1"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5324" autoAdjust="0"/>
  </p:normalViewPr>
  <p:slideViewPr>
    <p:cSldViewPr>
      <p:cViewPr>
        <p:scale>
          <a:sx n="33" d="100"/>
          <a:sy n="33" d="100"/>
        </p:scale>
        <p:origin x="456" y="2724"/>
      </p:cViewPr>
      <p:guideLst>
        <p:guide orient="horz" pos="13495"/>
        <p:guide pos="100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324F0-D06C-4FF4-8290-5697FBDCD846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9775" y="746125"/>
            <a:ext cx="27860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D937-F19E-423C-9676-37F1C48A5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44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D937-F19E-423C-9676-37F1C48A56F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86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03277" y="13309735"/>
            <a:ext cx="27237135" cy="918391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06553" y="24278855"/>
            <a:ext cx="22430582" cy="10949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3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79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1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58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69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3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1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62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6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3231674" y="1715791"/>
            <a:ext cx="7209830" cy="3655713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602184" y="1715791"/>
            <a:ext cx="21095428" cy="3655713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6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7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31230" y="27531907"/>
            <a:ext cx="27237135" cy="8509501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31230" y="18159558"/>
            <a:ext cx="27237135" cy="9372349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3965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79301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1895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5860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69825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3790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7755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1720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94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602184" y="9997178"/>
            <a:ext cx="14152629" cy="28275745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6288875" y="9997178"/>
            <a:ext cx="14152629" cy="28275745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10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602184" y="9590547"/>
            <a:ext cx="14158194" cy="3996884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9650" indent="0">
              <a:buNone/>
              <a:defRPr sz="9400" b="1"/>
            </a:lvl2pPr>
            <a:lvl3pPr marL="4279301" indent="0">
              <a:buNone/>
              <a:defRPr sz="8400" b="1"/>
            </a:lvl3pPr>
            <a:lvl4pPr marL="6418951" indent="0">
              <a:buNone/>
              <a:defRPr sz="7500" b="1"/>
            </a:lvl4pPr>
            <a:lvl5pPr marL="8558601" indent="0">
              <a:buNone/>
              <a:defRPr sz="7500" b="1"/>
            </a:lvl5pPr>
            <a:lvl6pPr marL="10698251" indent="0">
              <a:buNone/>
              <a:defRPr sz="7500" b="1"/>
            </a:lvl6pPr>
            <a:lvl7pPr marL="12837902" indent="0">
              <a:buNone/>
              <a:defRPr sz="7500" b="1"/>
            </a:lvl7pPr>
            <a:lvl8pPr marL="14977552" indent="0">
              <a:buNone/>
              <a:defRPr sz="7500" b="1"/>
            </a:lvl8pPr>
            <a:lvl9pPr marL="17117202" indent="0">
              <a:buNone/>
              <a:defRPr sz="75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602184" y="13587431"/>
            <a:ext cx="14158194" cy="24685489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6277750" y="9590547"/>
            <a:ext cx="14163755" cy="3996884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9650" indent="0">
              <a:buNone/>
              <a:defRPr sz="9400" b="1"/>
            </a:lvl2pPr>
            <a:lvl3pPr marL="4279301" indent="0">
              <a:buNone/>
              <a:defRPr sz="8400" b="1"/>
            </a:lvl3pPr>
            <a:lvl4pPr marL="6418951" indent="0">
              <a:buNone/>
              <a:defRPr sz="7500" b="1"/>
            </a:lvl4pPr>
            <a:lvl5pPr marL="8558601" indent="0">
              <a:buNone/>
              <a:defRPr sz="7500" b="1"/>
            </a:lvl5pPr>
            <a:lvl6pPr marL="10698251" indent="0">
              <a:buNone/>
              <a:defRPr sz="7500" b="1"/>
            </a:lvl6pPr>
            <a:lvl7pPr marL="12837902" indent="0">
              <a:buNone/>
              <a:defRPr sz="7500" b="1"/>
            </a:lvl7pPr>
            <a:lvl8pPr marL="14977552" indent="0">
              <a:buNone/>
              <a:defRPr sz="7500" b="1"/>
            </a:lvl8pPr>
            <a:lvl9pPr marL="17117202" indent="0">
              <a:buNone/>
              <a:defRPr sz="75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6277750" y="13587431"/>
            <a:ext cx="14163755" cy="24685489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8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59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64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2186" y="1705867"/>
            <a:ext cx="10542153" cy="7259854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28192" y="1705870"/>
            <a:ext cx="17913312" cy="36567053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02186" y="8965724"/>
            <a:ext cx="10542153" cy="29307199"/>
          </a:xfrm>
        </p:spPr>
        <p:txBody>
          <a:bodyPr/>
          <a:lstStyle>
            <a:lvl1pPr marL="0" indent="0">
              <a:buNone/>
              <a:defRPr sz="6600"/>
            </a:lvl1pPr>
            <a:lvl2pPr marL="2139650" indent="0">
              <a:buNone/>
              <a:defRPr sz="5600"/>
            </a:lvl2pPr>
            <a:lvl3pPr marL="4279301" indent="0">
              <a:buNone/>
              <a:defRPr sz="4700"/>
            </a:lvl3pPr>
            <a:lvl4pPr marL="6418951" indent="0">
              <a:buNone/>
              <a:defRPr sz="4200"/>
            </a:lvl4pPr>
            <a:lvl5pPr marL="8558601" indent="0">
              <a:buNone/>
              <a:defRPr sz="4200"/>
            </a:lvl5pPr>
            <a:lvl6pPr marL="10698251" indent="0">
              <a:buNone/>
              <a:defRPr sz="4200"/>
            </a:lvl6pPr>
            <a:lvl7pPr marL="12837902" indent="0">
              <a:buNone/>
              <a:defRPr sz="4200"/>
            </a:lvl7pPr>
            <a:lvl8pPr marL="14977552" indent="0">
              <a:buNone/>
              <a:defRPr sz="4200"/>
            </a:lvl8pPr>
            <a:lvl9pPr marL="17117202" indent="0">
              <a:buNone/>
              <a:defRPr sz="4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62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0787" y="29991527"/>
            <a:ext cx="19226213" cy="354066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280787" y="3828283"/>
            <a:ext cx="19226213" cy="25707023"/>
          </a:xfrm>
        </p:spPr>
        <p:txBody>
          <a:bodyPr/>
          <a:lstStyle>
            <a:lvl1pPr marL="0" indent="0">
              <a:buNone/>
              <a:defRPr sz="15000"/>
            </a:lvl1pPr>
            <a:lvl2pPr marL="2139650" indent="0">
              <a:buNone/>
              <a:defRPr sz="13100"/>
            </a:lvl2pPr>
            <a:lvl3pPr marL="4279301" indent="0">
              <a:buNone/>
              <a:defRPr sz="11200"/>
            </a:lvl3pPr>
            <a:lvl4pPr marL="6418951" indent="0">
              <a:buNone/>
              <a:defRPr sz="9400"/>
            </a:lvl4pPr>
            <a:lvl5pPr marL="8558601" indent="0">
              <a:buNone/>
              <a:defRPr sz="9400"/>
            </a:lvl5pPr>
            <a:lvl6pPr marL="10698251" indent="0">
              <a:buNone/>
              <a:defRPr sz="9400"/>
            </a:lvl6pPr>
            <a:lvl7pPr marL="12837902" indent="0">
              <a:buNone/>
              <a:defRPr sz="9400"/>
            </a:lvl7pPr>
            <a:lvl8pPr marL="14977552" indent="0">
              <a:buNone/>
              <a:defRPr sz="9400"/>
            </a:lvl8pPr>
            <a:lvl9pPr marL="17117202" indent="0">
              <a:buNone/>
              <a:defRPr sz="94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80787" y="33532196"/>
            <a:ext cx="19226213" cy="5028338"/>
          </a:xfrm>
        </p:spPr>
        <p:txBody>
          <a:bodyPr/>
          <a:lstStyle>
            <a:lvl1pPr marL="0" indent="0">
              <a:buNone/>
              <a:defRPr sz="6600"/>
            </a:lvl1pPr>
            <a:lvl2pPr marL="2139650" indent="0">
              <a:buNone/>
              <a:defRPr sz="5600"/>
            </a:lvl2pPr>
            <a:lvl3pPr marL="4279301" indent="0">
              <a:buNone/>
              <a:defRPr sz="4700"/>
            </a:lvl3pPr>
            <a:lvl4pPr marL="6418951" indent="0">
              <a:buNone/>
              <a:defRPr sz="4200"/>
            </a:lvl4pPr>
            <a:lvl5pPr marL="8558601" indent="0">
              <a:buNone/>
              <a:defRPr sz="4200"/>
            </a:lvl5pPr>
            <a:lvl6pPr marL="10698251" indent="0">
              <a:buNone/>
              <a:defRPr sz="4200"/>
            </a:lvl6pPr>
            <a:lvl7pPr marL="12837902" indent="0">
              <a:buNone/>
              <a:defRPr sz="4200"/>
            </a:lvl7pPr>
            <a:lvl8pPr marL="14977552" indent="0">
              <a:buNone/>
              <a:defRPr sz="4200"/>
            </a:lvl8pPr>
            <a:lvl9pPr marL="17117202" indent="0">
              <a:buNone/>
              <a:defRPr sz="4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80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02185" y="1715788"/>
            <a:ext cx="28839319" cy="7140840"/>
          </a:xfrm>
          <a:prstGeom prst="rect">
            <a:avLst/>
          </a:prstGeom>
        </p:spPr>
        <p:txBody>
          <a:bodyPr vert="horz" lIns="427930" tIns="213965" rIns="427930" bIns="21396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602185" y="9997178"/>
            <a:ext cx="28839319" cy="28275745"/>
          </a:xfrm>
          <a:prstGeom prst="rect">
            <a:avLst/>
          </a:prstGeom>
        </p:spPr>
        <p:txBody>
          <a:bodyPr vert="horz" lIns="427930" tIns="213965" rIns="427930" bIns="21396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602184" y="39711006"/>
            <a:ext cx="7476861" cy="2281102"/>
          </a:xfrm>
          <a:prstGeom prst="rect">
            <a:avLst/>
          </a:prstGeom>
        </p:spPr>
        <p:txBody>
          <a:bodyPr vert="horz" lIns="427930" tIns="213965" rIns="427930" bIns="213965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DE6D-A8F9-44B8-9957-31B93C0DDD9D}" type="datetimeFigureOut">
              <a:rPr kumimoji="1" lang="ja-JP" altLang="en-US" smtClean="0"/>
              <a:t>2013/12/9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948260" y="39711006"/>
            <a:ext cx="10147168" cy="2281102"/>
          </a:xfrm>
          <a:prstGeom prst="rect">
            <a:avLst/>
          </a:prstGeom>
        </p:spPr>
        <p:txBody>
          <a:bodyPr vert="horz" lIns="427930" tIns="213965" rIns="427930" bIns="213965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2964643" y="39711006"/>
            <a:ext cx="7476861" cy="2281102"/>
          </a:xfrm>
          <a:prstGeom prst="rect">
            <a:avLst/>
          </a:prstGeom>
        </p:spPr>
        <p:txBody>
          <a:bodyPr vert="horz" lIns="427930" tIns="213965" rIns="427930" bIns="213965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29B9-EDCA-4904-8ADB-E859FB975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7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79301" rtl="0" eaLnBrk="1" latinLnBrk="0" hangingPunct="1">
        <a:spcBef>
          <a:spcPct val="0"/>
        </a:spcBef>
        <a:buNone/>
        <a:defRPr kumimoji="1"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4738" indent="-1604738" algn="l" defTabSz="427930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932" indent="-1337281" algn="l" defTabSz="427930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126" indent="-1069825" algn="l" defTabSz="427930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776" indent="-1069825" algn="l" defTabSz="427930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28426" indent="-1069825" algn="l" defTabSz="4279301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077" indent="-1069825" algn="l" defTabSz="427930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07727" indent="-1069825" algn="l" defTabSz="427930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47377" indent="-1069825" algn="l" defTabSz="427930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7027" indent="-1069825" algn="l" defTabSz="427930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39650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79301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18951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58601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98251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37902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77552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17202" algn="l" defTabSz="4279301" rtl="0" eaLnBrk="1" latinLnBrk="0" hangingPunct="1"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18" Type="http://schemas.openxmlformats.org/officeDocument/2006/relationships/image" Target="../media/image26.EMF"/><Relationship Id="rId26" Type="http://schemas.openxmlformats.org/officeDocument/2006/relationships/image" Target="../media/image7.wmf"/><Relationship Id="rId39" Type="http://schemas.openxmlformats.org/officeDocument/2006/relationships/oleObject" Target="../embeddings/oleObject10.bin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32.EMF"/><Relationship Id="rId42" Type="http://schemas.openxmlformats.org/officeDocument/2006/relationships/image" Target="../media/image11.wmf"/><Relationship Id="rId47" Type="http://schemas.openxmlformats.org/officeDocument/2006/relationships/oleObject" Target="../embeddings/oleObject14.bin"/><Relationship Id="rId50" Type="http://schemas.openxmlformats.org/officeDocument/2006/relationships/image" Target="../media/image15.wmf"/><Relationship Id="rId55" Type="http://schemas.openxmlformats.org/officeDocument/2006/relationships/image" Target="../media/image37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EMF"/><Relationship Id="rId29" Type="http://schemas.openxmlformats.org/officeDocument/2006/relationships/oleObject" Target="../embeddings/oleObject8.bin"/><Relationship Id="rId11" Type="http://schemas.openxmlformats.org/officeDocument/2006/relationships/image" Target="../media/image21.emf"/><Relationship Id="rId24" Type="http://schemas.openxmlformats.org/officeDocument/2006/relationships/image" Target="../media/image6.wmf"/><Relationship Id="rId32" Type="http://schemas.openxmlformats.org/officeDocument/2006/relationships/image" Target="../media/image30.EMF"/><Relationship Id="rId37" Type="http://schemas.openxmlformats.org/officeDocument/2006/relationships/oleObject" Target="../embeddings/oleObject9.bin"/><Relationship Id="rId40" Type="http://schemas.openxmlformats.org/officeDocument/2006/relationships/image" Target="../media/image10.wmf"/><Relationship Id="rId45" Type="http://schemas.openxmlformats.org/officeDocument/2006/relationships/oleObject" Target="../embeddings/oleObject13.bin"/><Relationship Id="rId53" Type="http://schemas.openxmlformats.org/officeDocument/2006/relationships/image" Target="../media/image16.wmf"/><Relationship Id="rId58" Type="http://schemas.openxmlformats.org/officeDocument/2006/relationships/image" Target="../media/image17.wmf"/><Relationship Id="rId5" Type="http://schemas.openxmlformats.org/officeDocument/2006/relationships/image" Target="../media/image19.EMF"/><Relationship Id="rId19" Type="http://schemas.openxmlformats.org/officeDocument/2006/relationships/oleObject" Target="../embeddings/oleObject4.bin"/><Relationship Id="rId4" Type="http://schemas.openxmlformats.org/officeDocument/2006/relationships/image" Target="../media/image18.gi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.wmf"/><Relationship Id="rId22" Type="http://schemas.openxmlformats.org/officeDocument/2006/relationships/image" Target="../media/image5.wmf"/><Relationship Id="rId27" Type="http://schemas.openxmlformats.org/officeDocument/2006/relationships/image" Target="../media/image27.emf"/><Relationship Id="rId30" Type="http://schemas.openxmlformats.org/officeDocument/2006/relationships/image" Target="../media/image8.wmf"/><Relationship Id="rId35" Type="http://schemas.openxmlformats.org/officeDocument/2006/relationships/image" Target="../media/image33.EMF"/><Relationship Id="rId43" Type="http://schemas.openxmlformats.org/officeDocument/2006/relationships/oleObject" Target="../embeddings/oleObject12.bin"/><Relationship Id="rId48" Type="http://schemas.openxmlformats.org/officeDocument/2006/relationships/image" Target="../media/image14.wmf"/><Relationship Id="rId56" Type="http://schemas.openxmlformats.org/officeDocument/2006/relationships/image" Target="../media/image38.emf"/><Relationship Id="rId8" Type="http://schemas.openxmlformats.org/officeDocument/2006/relationships/image" Target="../media/image1.wmf"/><Relationship Id="rId51" Type="http://schemas.openxmlformats.org/officeDocument/2006/relationships/image" Target="../media/image35.emf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22.png"/><Relationship Id="rId17" Type="http://schemas.openxmlformats.org/officeDocument/2006/relationships/image" Target="../media/image25.EMF"/><Relationship Id="rId25" Type="http://schemas.openxmlformats.org/officeDocument/2006/relationships/oleObject" Target="../embeddings/oleObject7.bin"/><Relationship Id="rId33" Type="http://schemas.openxmlformats.org/officeDocument/2006/relationships/image" Target="../media/image31.EMF"/><Relationship Id="rId38" Type="http://schemas.openxmlformats.org/officeDocument/2006/relationships/image" Target="../media/image9.wmf"/><Relationship Id="rId46" Type="http://schemas.openxmlformats.org/officeDocument/2006/relationships/image" Target="../media/image13.wmf"/><Relationship Id="rId20" Type="http://schemas.openxmlformats.org/officeDocument/2006/relationships/image" Target="../media/image4.wmf"/><Relationship Id="rId41" Type="http://schemas.openxmlformats.org/officeDocument/2006/relationships/oleObject" Target="../embeddings/oleObject11.bin"/><Relationship Id="rId54" Type="http://schemas.openxmlformats.org/officeDocument/2006/relationships/image" Target="../media/image3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15" Type="http://schemas.openxmlformats.org/officeDocument/2006/relationships/image" Target="../media/image23.emf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28.EMF"/><Relationship Id="rId36" Type="http://schemas.openxmlformats.org/officeDocument/2006/relationships/image" Target="../media/image34.EMF"/><Relationship Id="rId49" Type="http://schemas.openxmlformats.org/officeDocument/2006/relationships/oleObject" Target="../embeddings/oleObject15.bin"/><Relationship Id="rId57" Type="http://schemas.openxmlformats.org/officeDocument/2006/relationships/oleObject" Target="../embeddings/oleObject17.bin"/><Relationship Id="rId10" Type="http://schemas.openxmlformats.org/officeDocument/2006/relationships/image" Target="../media/image2.wmf"/><Relationship Id="rId31" Type="http://schemas.openxmlformats.org/officeDocument/2006/relationships/image" Target="../media/image29.EMF"/><Relationship Id="rId44" Type="http://schemas.openxmlformats.org/officeDocument/2006/relationships/image" Target="../media/image12.wmf"/><Relationship Id="rId52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角丸四角形 173"/>
          <p:cNvSpPr/>
          <p:nvPr/>
        </p:nvSpPr>
        <p:spPr>
          <a:xfrm>
            <a:off x="899222" y="14080605"/>
            <a:ext cx="14926499" cy="21313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16134179" y="31677566"/>
            <a:ext cx="15356316" cy="4989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6108366" y="36863638"/>
            <a:ext cx="15382129" cy="4721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25042130" y="8965135"/>
            <a:ext cx="2340732" cy="1213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正方形/長方形 385"/>
          <p:cNvSpPr/>
          <p:nvPr/>
        </p:nvSpPr>
        <p:spPr>
          <a:xfrm>
            <a:off x="22583776" y="11006601"/>
            <a:ext cx="2816068" cy="872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-3208" y="-3"/>
            <a:ext cx="32037273" cy="57967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9" name="図 48" descr="logomark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0519" y="264922"/>
            <a:ext cx="3308231" cy="3183838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>
            <a:off x="6848372" y="7457576"/>
            <a:ext cx="596200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右矢印 428"/>
          <p:cNvSpPr/>
          <p:nvPr/>
        </p:nvSpPr>
        <p:spPr>
          <a:xfrm>
            <a:off x="17822044" y="18560872"/>
            <a:ext cx="788112" cy="463807"/>
          </a:xfrm>
          <a:prstGeom prst="rightArrow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GｺﾞｼｯｸM"/>
            </a:endParaRPr>
          </a:p>
        </p:txBody>
      </p:sp>
      <p:sp>
        <p:nvSpPr>
          <p:cNvPr id="430" name="正方形/長方形 429"/>
          <p:cNvSpPr/>
          <p:nvPr/>
        </p:nvSpPr>
        <p:spPr>
          <a:xfrm>
            <a:off x="28552445" y="8729533"/>
            <a:ext cx="2938050" cy="2568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7418612" y="9541199"/>
            <a:ext cx="1133833" cy="730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81" y="35179564"/>
            <a:ext cx="5825428" cy="3367558"/>
          </a:xfrm>
          <a:prstGeom prst="rect">
            <a:avLst/>
          </a:prstGeom>
        </p:spPr>
      </p:pic>
      <p:sp>
        <p:nvSpPr>
          <p:cNvPr id="105" name="テキスト ボックス 104"/>
          <p:cNvSpPr txBox="1"/>
          <p:nvPr/>
        </p:nvSpPr>
        <p:spPr>
          <a:xfrm>
            <a:off x="16133286" y="31618038"/>
            <a:ext cx="653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response in a certain position </a:t>
            </a:r>
            <a:r>
              <a:rPr kumimoji="1"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20MHz</a:t>
            </a:r>
            <a:r>
              <a:rPr kumimoji="1"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ja-JP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669" y="37231523"/>
            <a:ext cx="5643975" cy="3960000"/>
          </a:xfrm>
          <a:prstGeom prst="rect">
            <a:avLst/>
          </a:prstGeom>
        </p:spPr>
      </p:pic>
      <p:sp>
        <p:nvSpPr>
          <p:cNvPr id="122" name="テキスト ボックス 121"/>
          <p:cNvSpPr txBox="1"/>
          <p:nvPr/>
        </p:nvSpPr>
        <p:spPr>
          <a:xfrm>
            <a:off x="16101154" y="36832231"/>
            <a:ext cx="779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accuracy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broad band </a:t>
            </a:r>
            <a:r>
              <a:rPr lang="en-US" altLang="ja-JP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グループ化 103"/>
          <p:cNvGrpSpPr/>
          <p:nvPr/>
        </p:nvGrpSpPr>
        <p:grpSpPr>
          <a:xfrm>
            <a:off x="688463" y="31066360"/>
            <a:ext cx="30891432" cy="10590407"/>
            <a:chOff x="688463" y="31143599"/>
            <a:chExt cx="30891432" cy="11598519"/>
          </a:xfrm>
        </p:grpSpPr>
        <p:sp>
          <p:nvSpPr>
            <p:cNvPr id="40" name="正方形/長方形 39"/>
            <p:cNvSpPr/>
            <p:nvPr/>
          </p:nvSpPr>
          <p:spPr>
            <a:xfrm>
              <a:off x="688463" y="31735319"/>
              <a:ext cx="30891432" cy="11006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332214" y="31143599"/>
              <a:ext cx="7128320" cy="1112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Simulation</a:t>
              </a:r>
              <a:endParaRPr kumimoji="1" lang="ja-JP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2" name="表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51969"/>
              </p:ext>
            </p:extLst>
          </p:nvPr>
        </p:nvGraphicFramePr>
        <p:xfrm>
          <a:off x="29055292" y="32599520"/>
          <a:ext cx="1717357" cy="1162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235"/>
                <a:gridCol w="853122"/>
              </a:tblGrid>
              <a:tr h="3700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ja-JP" sz="1800" i="1" baseline="0" dirty="0" smtClean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1" lang="en-US" altLang="ja-JP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kumimoji="1" lang="en-US" altLang="ja-JP" sz="1800" baseline="0" dirty="0" err="1" smtClean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1" lang="en-US" altLang="ja-JP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1" lang="en-US" altLang="ja-JP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[</a:t>
                      </a:r>
                      <a:r>
                        <a:rPr kumimoji="1" lang="en-US" altLang="ja-JP" sz="1800" baseline="0" dirty="0" err="1" smtClean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1" lang="en-US" altLang="ja-JP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1" lang="en-US" altLang="ja-JP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表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45490"/>
              </p:ext>
            </p:extLst>
          </p:nvPr>
        </p:nvGraphicFramePr>
        <p:xfrm>
          <a:off x="29111870" y="35139455"/>
          <a:ext cx="166814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860"/>
                <a:gridCol w="883285"/>
              </a:tblGrid>
              <a:tr h="3700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[m]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[m]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1" lang="ja-JP" altLang="en-US" sz="20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</a:t>
                      </a:r>
                      <a:endParaRPr kumimoji="1" lang="ja-JP" altLang="en-US" sz="20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1" lang="ja-JP" altLang="en-US" sz="20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</a:t>
                      </a:r>
                      <a:endParaRPr kumimoji="1" lang="ja-JP" altLang="en-US" sz="20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4" name="テキスト ボックス 143"/>
          <p:cNvSpPr txBox="1"/>
          <p:nvPr/>
        </p:nvSpPr>
        <p:spPr>
          <a:xfrm>
            <a:off x="29300188" y="32065757"/>
            <a:ext cx="13147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 time</a:t>
            </a:r>
            <a:endParaRPr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9038801" y="34631921"/>
            <a:ext cx="17333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position</a:t>
            </a:r>
            <a:endParaRPr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6" name="オブジェクト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91409"/>
              </p:ext>
            </p:extLst>
          </p:nvPr>
        </p:nvGraphicFramePr>
        <p:xfrm>
          <a:off x="29973595" y="32660556"/>
          <a:ext cx="305833" cy="28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" name="数式" r:id="rId7" imgW="228600" imgH="177480" progId="Equation.3">
                  <p:embed/>
                </p:oleObj>
              </mc:Choice>
              <mc:Fallback>
                <p:oleObj name="数式" r:id="rId7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3595" y="32660556"/>
                        <a:ext cx="305833" cy="28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57048"/>
              </p:ext>
            </p:extLst>
          </p:nvPr>
        </p:nvGraphicFramePr>
        <p:xfrm>
          <a:off x="30006783" y="35160867"/>
          <a:ext cx="2397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" name="数式" r:id="rId9" imgW="177480" imgH="203040" progId="Equation.3">
                  <p:embed/>
                </p:oleObj>
              </mc:Choice>
              <mc:Fallback>
                <p:oleObj name="数式" r:id="rId9" imgW="177480" imgH="203040" progId="Equation.3">
                  <p:embed/>
                  <p:pic>
                    <p:nvPicPr>
                      <p:cNvPr id="0" name="オブジェクト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6783" y="35160867"/>
                        <a:ext cx="2397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下矢印 147"/>
          <p:cNvSpPr/>
          <p:nvPr/>
        </p:nvSpPr>
        <p:spPr>
          <a:xfrm>
            <a:off x="29702815" y="33892670"/>
            <a:ext cx="405333" cy="5891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9" name="グループ化 108"/>
          <p:cNvGrpSpPr/>
          <p:nvPr/>
        </p:nvGrpSpPr>
        <p:grpSpPr>
          <a:xfrm>
            <a:off x="25081933" y="37229016"/>
            <a:ext cx="5055480" cy="3960000"/>
            <a:chOff x="25081933" y="37173889"/>
            <a:chExt cx="5055480" cy="3960000"/>
          </a:xfrm>
        </p:grpSpPr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1933" y="37173889"/>
              <a:ext cx="5055480" cy="3960000"/>
            </a:xfrm>
            <a:prstGeom prst="rect">
              <a:avLst/>
            </a:prstGeom>
          </p:spPr>
        </p:pic>
        <p:grpSp>
          <p:nvGrpSpPr>
            <p:cNvPr id="54" name="グループ化 53"/>
            <p:cNvGrpSpPr/>
            <p:nvPr/>
          </p:nvGrpSpPr>
          <p:grpSpPr>
            <a:xfrm>
              <a:off x="26971833" y="39824306"/>
              <a:ext cx="2576091" cy="349360"/>
              <a:chOff x="27258028" y="41002557"/>
              <a:chExt cx="2576091" cy="349360"/>
            </a:xfrm>
          </p:grpSpPr>
          <p:sp>
            <p:nvSpPr>
              <p:cNvPr id="151" name="円/楕円 150"/>
              <p:cNvSpPr/>
              <p:nvPr/>
            </p:nvSpPr>
            <p:spPr>
              <a:xfrm>
                <a:off x="27258028" y="41002557"/>
                <a:ext cx="184581" cy="34936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" name="直線矢印コネクタ 65"/>
              <p:cNvCxnSpPr/>
              <p:nvPr/>
            </p:nvCxnSpPr>
            <p:spPr>
              <a:xfrm>
                <a:off x="27442609" y="41173750"/>
                <a:ext cx="2391510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グループ化 54"/>
            <p:cNvGrpSpPr/>
            <p:nvPr/>
          </p:nvGrpSpPr>
          <p:grpSpPr>
            <a:xfrm>
              <a:off x="25616396" y="38776447"/>
              <a:ext cx="1514068" cy="349360"/>
              <a:chOff x="25886940" y="39799178"/>
              <a:chExt cx="1514068" cy="349360"/>
            </a:xfrm>
          </p:grpSpPr>
          <p:sp>
            <p:nvSpPr>
              <p:cNvPr id="149" name="円/楕円 148"/>
              <p:cNvSpPr/>
              <p:nvPr/>
            </p:nvSpPr>
            <p:spPr>
              <a:xfrm>
                <a:off x="27216427" y="39799178"/>
                <a:ext cx="184581" cy="34936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9" name="直線矢印コネクタ 68"/>
              <p:cNvCxnSpPr/>
              <p:nvPr/>
            </p:nvCxnSpPr>
            <p:spPr>
              <a:xfrm flipH="1">
                <a:off x="25886940" y="40003349"/>
                <a:ext cx="1329488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グループ化 67"/>
          <p:cNvGrpSpPr/>
          <p:nvPr/>
        </p:nvGrpSpPr>
        <p:grpSpPr>
          <a:xfrm>
            <a:off x="684140" y="16673104"/>
            <a:ext cx="15337704" cy="7736509"/>
            <a:chOff x="684140" y="16878464"/>
            <a:chExt cx="15337704" cy="7736509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84140" y="16878464"/>
              <a:ext cx="15337704" cy="7736509"/>
              <a:chOff x="684140" y="17430427"/>
              <a:chExt cx="15337704" cy="7736509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684140" y="17894127"/>
                <a:ext cx="15337704" cy="72728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1749989" y="17430427"/>
                <a:ext cx="6114174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 Response</a:t>
                </a:r>
                <a:endParaRPr kumimoji="1" lang="ja-JP" alt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3" name="テキスト ボックス 72"/>
            <p:cNvSpPr txBox="1"/>
            <p:nvPr/>
          </p:nvSpPr>
          <p:spPr>
            <a:xfrm>
              <a:off x="2098337" y="19696954"/>
              <a:ext cx="42001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LCX </a:t>
              </a:r>
              <a:r>
                <a:rPr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r>
                <a:rPr kumimoji="1"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two directivity by </a:t>
              </a:r>
            </a:p>
            <a:p>
              <a:r>
                <a:rPr kumimoji="1"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removing a terminator</a:t>
              </a:r>
              <a:endParaRPr kumimoji="1" lang="en-US" altLang="ja-JP" sz="2800" dirty="0" smtClean="0"/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1548236" y="21897908"/>
              <a:ext cx="611096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Channel response changes corresponding</a:t>
              </a:r>
            </a:p>
            <a:p>
              <a:r>
                <a:rPr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a terminal position.</a:t>
              </a:r>
              <a:endParaRPr kumimoji="1" lang="en-US" altLang="ja-JP" sz="2800" dirty="0" smtClean="0"/>
            </a:p>
          </p:txBody>
        </p:sp>
        <p:pic>
          <p:nvPicPr>
            <p:cNvPr id="163" name="図 1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5170" y="17426676"/>
              <a:ext cx="4950619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テキスト ボックス 163"/>
            <p:cNvSpPr txBox="1"/>
            <p:nvPr/>
          </p:nvSpPr>
          <p:spPr>
            <a:xfrm>
              <a:off x="964922" y="18036810"/>
              <a:ext cx="40372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kumimoji="1" lang="en-US" altLang="ja-JP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Directivity of LCX</a:t>
              </a:r>
              <a:endParaRPr kumimoji="1" lang="en-US" altLang="ja-JP" sz="3200" b="1" dirty="0" smtClean="0"/>
            </a:p>
          </p:txBody>
        </p:sp>
        <p:graphicFrame>
          <p:nvGraphicFramePr>
            <p:cNvPr id="166" name="オブジェクト 1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7478737"/>
                </p:ext>
              </p:extLst>
            </p:nvPr>
          </p:nvGraphicFramePr>
          <p:xfrm>
            <a:off x="1347767" y="18536109"/>
            <a:ext cx="5776777" cy="963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7" name="数式" r:id="rId13" imgW="2590560" imgH="431640" progId="Equation.3">
                    <p:embed/>
                  </p:oleObj>
                </mc:Choice>
                <mc:Fallback>
                  <p:oleObj name="数式" r:id="rId13" imgW="25905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767" y="18536109"/>
                          <a:ext cx="5776777" cy="963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" name="テキスト ボックス 167"/>
            <p:cNvSpPr txBox="1"/>
            <p:nvPr/>
          </p:nvSpPr>
          <p:spPr>
            <a:xfrm>
              <a:off x="972172" y="20838693"/>
              <a:ext cx="656141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kumimoji="1" lang="en-US" altLang="ja-JP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Channel estimation usin</a:t>
              </a:r>
              <a:r>
                <a:rPr lang="en-US" altLang="ja-JP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 </a:t>
              </a:r>
              <a:r>
                <a:rPr kumimoji="1" lang="en-US" altLang="ja-JP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OFDM</a:t>
              </a:r>
            </a:p>
            <a:p>
              <a:pPr marL="542925"/>
              <a:r>
                <a:rPr lang="ja-JP" alt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subcarriers</a:t>
              </a:r>
              <a:endPara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1620244" y="23554092"/>
              <a:ext cx="59923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Channel Response is multiplied by each</a:t>
              </a:r>
            </a:p>
            <a:p>
              <a:r>
                <a:rPr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OFDM subcarriers.</a:t>
              </a:r>
              <a:endPara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4198432" y="22903869"/>
              <a:ext cx="443468" cy="59621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9662497" y="38560423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Ex) 160MHz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17006674" y="32030715"/>
            <a:ext cx="10656961" cy="4636168"/>
            <a:chOff x="17006674" y="32332231"/>
            <a:chExt cx="10656961" cy="4636168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6674" y="32360286"/>
              <a:ext cx="4698234" cy="4140000"/>
            </a:xfrm>
            <a:prstGeom prst="rect">
              <a:avLst/>
            </a:prstGeom>
          </p:spPr>
        </p:pic>
        <p:grpSp>
          <p:nvGrpSpPr>
            <p:cNvPr id="76" name="グループ化 75"/>
            <p:cNvGrpSpPr/>
            <p:nvPr/>
          </p:nvGrpSpPr>
          <p:grpSpPr>
            <a:xfrm>
              <a:off x="22790596" y="32332231"/>
              <a:ext cx="4873039" cy="4189925"/>
              <a:chOff x="22790596" y="32332231"/>
              <a:chExt cx="4873039" cy="4189925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0596" y="32332231"/>
                <a:ext cx="4873039" cy="4140000"/>
              </a:xfrm>
              <a:prstGeom prst="rect">
                <a:avLst/>
              </a:prstGeom>
            </p:spPr>
          </p:pic>
          <p:grpSp>
            <p:nvGrpSpPr>
              <p:cNvPr id="71" name="グループ化 70"/>
              <p:cNvGrpSpPr/>
              <p:nvPr/>
            </p:nvGrpSpPr>
            <p:grpSpPr>
              <a:xfrm>
                <a:off x="23581460" y="32867319"/>
                <a:ext cx="1491746" cy="3654837"/>
                <a:chOff x="23581460" y="32867319"/>
                <a:chExt cx="1491746" cy="3654837"/>
              </a:xfrm>
            </p:grpSpPr>
            <p:sp>
              <p:nvSpPr>
                <p:cNvPr id="61" name="円/楕円 60"/>
                <p:cNvSpPr/>
                <p:nvPr/>
              </p:nvSpPr>
              <p:spPr>
                <a:xfrm>
                  <a:off x="23865383" y="35913803"/>
                  <a:ext cx="137523" cy="17302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円/楕円 128"/>
                <p:cNvSpPr/>
                <p:nvPr/>
              </p:nvSpPr>
              <p:spPr>
                <a:xfrm>
                  <a:off x="24612147" y="35917459"/>
                  <a:ext cx="137523" cy="17302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7" name="グループ化 16"/>
                <p:cNvGrpSpPr/>
                <p:nvPr/>
              </p:nvGrpSpPr>
              <p:grpSpPr>
                <a:xfrm>
                  <a:off x="23581460" y="32867319"/>
                  <a:ext cx="1491746" cy="3654837"/>
                  <a:chOff x="23581460" y="33703400"/>
                  <a:chExt cx="1491746" cy="3654837"/>
                </a:xfrm>
              </p:grpSpPr>
              <p:cxnSp>
                <p:nvCxnSpPr>
                  <p:cNvPr id="56" name="直線コネクタ 55"/>
                  <p:cNvCxnSpPr/>
                  <p:nvPr/>
                </p:nvCxnSpPr>
                <p:spPr>
                  <a:xfrm>
                    <a:off x="23932618" y="33712925"/>
                    <a:ext cx="1526" cy="3104775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/>
                  <p:cNvCxnSpPr/>
                  <p:nvPr/>
                </p:nvCxnSpPr>
                <p:spPr>
                  <a:xfrm>
                    <a:off x="24677662" y="33703400"/>
                    <a:ext cx="0" cy="3132996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23581460" y="36984655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0.246</a:t>
                    </a:r>
                    <a:endParaRPr kumimoji="1" lang="ja-JP" altLang="en-US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2" name="テキスト ボックス 131"/>
                  <p:cNvSpPr txBox="1"/>
                  <p:nvPr/>
                </p:nvSpPr>
                <p:spPr>
                  <a:xfrm>
                    <a:off x="24369167" y="36988905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0.615</a:t>
                    </a:r>
                    <a:endParaRPr kumimoji="1" lang="ja-JP" altLang="en-US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40" name="テキスト ボックス 139"/>
            <p:cNvSpPr txBox="1"/>
            <p:nvPr/>
          </p:nvSpPr>
          <p:spPr>
            <a:xfrm>
              <a:off x="17966060" y="36599067"/>
              <a:ext cx="286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</a:t>
              </a:r>
              <a:r>
                <a:rPr lang="en-US" altLang="ja-JP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ja-JP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Raw frequency response</a:t>
              </a:r>
              <a:endParaRPr kumimoji="1"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24235770" y="36599067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r>
                <a:rPr lang="ja-JP" alt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ja-JP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Pseudo response</a:t>
              </a:r>
              <a:endParaRPr kumimoji="1"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7" name="テキスト ボックス 146"/>
          <p:cNvSpPr txBox="1"/>
          <p:nvPr/>
        </p:nvSpPr>
        <p:spPr>
          <a:xfrm>
            <a:off x="17822044" y="41189016"/>
            <a:ext cx="499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target position and error</a:t>
            </a:r>
            <a:endParaRPr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26265619" y="41198385"/>
            <a:ext cx="302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Error and time resolution</a:t>
            </a:r>
            <a:endParaRPr kumimoji="1"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3987278" y="361918"/>
            <a:ext cx="24285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Detection Accuracy using Subspace Method in LCX Based Positioning System of Radio </a:t>
            </a:r>
            <a:r>
              <a:rPr lang="en-US" altLang="ja-JP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  <a:endParaRPr lang="ja-JP" altLang="ja-JP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2052292" y="3204495"/>
            <a:ext cx="28528027" cy="2285964"/>
            <a:chOff x="2505784" y="3473573"/>
            <a:chExt cx="28528027" cy="2285964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10172302" y="3473573"/>
              <a:ext cx="3062674" cy="1024486"/>
              <a:chOff x="10172302" y="3473573"/>
              <a:chExt cx="3062674" cy="1024486"/>
            </a:xfrm>
          </p:grpSpPr>
          <p:sp>
            <p:nvSpPr>
              <p:cNvPr id="11" name="正方形/長方形 40"/>
              <p:cNvSpPr>
                <a:spLocks noChangeArrowheads="1"/>
              </p:cNvSpPr>
              <p:nvPr/>
            </p:nvSpPr>
            <p:spPr bwMode="auto">
              <a:xfrm>
                <a:off x="10172302" y="3728618"/>
                <a:ext cx="290015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Shuhei</a:t>
                </a:r>
                <a:r>
                  <a:rPr lang="en-US" altLang="ja-JP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Oki</a:t>
                </a:r>
                <a:endParaRPr lang="ja-JP" alt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12862758" y="3473573"/>
                <a:ext cx="3722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ja-JP" sz="4400" baseline="30000" dirty="0"/>
                  <a:t>†</a:t>
                </a:r>
                <a:endParaRPr lang="ja-JP" altLang="en-US" sz="4400" dirty="0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13961367" y="3473573"/>
              <a:ext cx="4686387" cy="1011157"/>
              <a:chOff x="7796034" y="3497210"/>
              <a:chExt cx="4686387" cy="1011157"/>
            </a:xfrm>
          </p:grpSpPr>
          <p:sp>
            <p:nvSpPr>
              <p:cNvPr id="23" name="正方形/長方形 40"/>
              <p:cNvSpPr>
                <a:spLocks noChangeArrowheads="1"/>
              </p:cNvSpPr>
              <p:nvPr/>
            </p:nvSpPr>
            <p:spPr bwMode="auto">
              <a:xfrm>
                <a:off x="7796034" y="3738926"/>
                <a:ext cx="463569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Takeshi </a:t>
                </a:r>
                <a:r>
                  <a:rPr lang="en-US" altLang="ja-JP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Higashino</a:t>
                </a:r>
                <a:endParaRPr lang="ja-JP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2110203" y="3497210"/>
                <a:ext cx="3722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ja-JP" sz="4400" baseline="30000" dirty="0"/>
                  <a:t>†</a:t>
                </a:r>
                <a:endParaRPr lang="ja-JP" altLang="en-US" sz="4400" dirty="0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19220611" y="3522791"/>
              <a:ext cx="3951469" cy="958894"/>
              <a:chOff x="5372300" y="3474420"/>
              <a:chExt cx="3951469" cy="958894"/>
            </a:xfrm>
          </p:grpSpPr>
          <p:sp>
            <p:nvSpPr>
              <p:cNvPr id="26" name="正方形/長方形 40"/>
              <p:cNvSpPr>
                <a:spLocks noChangeArrowheads="1"/>
              </p:cNvSpPr>
              <p:nvPr/>
            </p:nvSpPr>
            <p:spPr bwMode="auto">
              <a:xfrm>
                <a:off x="5372300" y="3663873"/>
                <a:ext cx="380745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Minoru </a:t>
                </a:r>
                <a:r>
                  <a:rPr lang="en-US" altLang="ja-JP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Okada</a:t>
                </a:r>
                <a:endParaRPr lang="ja-JP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8951551" y="3474420"/>
                <a:ext cx="3722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ja-JP" sz="4400" baseline="30000" dirty="0"/>
                  <a:t>†</a:t>
                </a:r>
                <a:endParaRPr lang="ja-JP" altLang="en-US" sz="4400" dirty="0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2505784" y="4697709"/>
              <a:ext cx="28528027" cy="1061828"/>
              <a:chOff x="1947872" y="4782491"/>
              <a:chExt cx="28528027" cy="1061828"/>
            </a:xfrm>
          </p:grpSpPr>
          <p:sp>
            <p:nvSpPr>
              <p:cNvPr id="3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049719" y="5074878"/>
                <a:ext cx="2842618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ja-JP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 </a:t>
                </a:r>
                <a:r>
                  <a:rPr lang="en-US" altLang="ja-JP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 </a:t>
                </a:r>
                <a:r>
                  <a:rPr lang="en-US" altLang="ja-JP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ja-JP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aboratory, Graduate </a:t>
                </a:r>
                <a:r>
                  <a:rPr lang="en-US" altLang="ja-JP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School of Information and Science, Nara Institute of Science and Technology</a:t>
                </a:r>
                <a:endParaRPr lang="ja-JP" alt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1947872" y="4782491"/>
                <a:ext cx="3722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ja-JP" sz="4400" baseline="30000" dirty="0"/>
                  <a:t>†</a:t>
                </a:r>
                <a:endParaRPr lang="ja-JP" altLang="en-US" sz="4400" dirty="0"/>
              </a:p>
            </p:txBody>
          </p:sp>
        </p:grpSp>
      </p:grpSp>
      <p:pic>
        <p:nvPicPr>
          <p:cNvPr id="48" name="図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6" y="32159674"/>
            <a:ext cx="8833976" cy="3420000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907" y="7849650"/>
            <a:ext cx="12647141" cy="5040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6652384" y="5940799"/>
            <a:ext cx="14923188" cy="18468814"/>
            <a:chOff x="16652384" y="6579568"/>
            <a:chExt cx="14923188" cy="23246459"/>
          </a:xfrm>
        </p:grpSpPr>
        <p:sp>
          <p:nvSpPr>
            <p:cNvPr id="43" name="正方形/長方形 42"/>
            <p:cNvSpPr/>
            <p:nvPr/>
          </p:nvSpPr>
          <p:spPr>
            <a:xfrm>
              <a:off x="16652384" y="7177772"/>
              <a:ext cx="14923188" cy="22648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7101964" y="6579568"/>
              <a:ext cx="13920799" cy="12784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 </a:t>
              </a:r>
              <a:r>
                <a:rPr lang="en-US" altLang="ja-JP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ime </a:t>
              </a:r>
              <a:r>
                <a:rPr lang="en-US" altLang="ja-JP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ja-JP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stimation in Propagation Path</a:t>
              </a:r>
              <a:endParaRPr lang="ja-JP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" name="テキスト ボックス 382"/>
          <p:cNvSpPr txBox="1"/>
          <p:nvPr/>
        </p:nvSpPr>
        <p:spPr>
          <a:xfrm>
            <a:off x="17144387" y="7115117"/>
            <a:ext cx="6508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of OFDM</a:t>
            </a:r>
            <a:r>
              <a:rPr lang="ja-JP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endParaRPr kumimoji="1" lang="en-US" altLang="ja-JP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円形吹き出し 383"/>
          <p:cNvSpPr/>
          <p:nvPr/>
        </p:nvSpPr>
        <p:spPr>
          <a:xfrm>
            <a:off x="26174972" y="12321389"/>
            <a:ext cx="5328592" cy="1396763"/>
          </a:xfrm>
          <a:prstGeom prst="wedgeEllipseCallout">
            <a:avLst>
              <a:gd name="adj1" fmla="val -30806"/>
              <a:gd name="adj2" fmla="val -79076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HGｺﾞｼｯｸM"/>
              </a:rPr>
              <a:t>We estimate </a:t>
            </a:r>
            <a:r>
              <a:rPr kumimoji="0" lang="en-US" altLang="ja-JP" sz="2800" kern="0" dirty="0" err="1" smtClean="0">
                <a:solidFill>
                  <a:prstClr val="black"/>
                </a:solidFill>
                <a:latin typeface="Symbol" panose="05050102010706020507" pitchFamily="18" charset="2"/>
                <a:ea typeface="HGｺﾞｼｯｸM"/>
              </a:rPr>
              <a:t>D</a:t>
            </a:r>
            <a:r>
              <a:rPr kumimoji="0" lang="en-US" altLang="ja-JP" sz="2800" i="1" kern="0" dirty="0" err="1" smtClean="0">
                <a:solidFill>
                  <a:prstClr val="black"/>
                </a:solidFill>
                <a:latin typeface="Symbol" panose="05050102010706020507" pitchFamily="18" charset="2"/>
                <a:ea typeface="HGｺﾞｼｯｸM"/>
              </a:rPr>
              <a:t>t</a:t>
            </a:r>
            <a:r>
              <a:rPr kumimoji="0" lang="en-US" altLang="ja-JP" sz="2800" i="1" kern="0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M"/>
              </a:rPr>
              <a:t> </a:t>
            </a:r>
            <a:r>
              <a:rPr kumimoji="0" lang="en-US" altLang="ja-JP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M"/>
                <a:cs typeface="Times New Roman" panose="02020603050405020304" pitchFamily="18" charset="0"/>
              </a:rPr>
              <a:t> by using signal processing to </a:t>
            </a:r>
            <a:endParaRPr kumimoji="0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HGｺﾞｼｯｸM"/>
            </a:endParaRPr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17101964" y="14149711"/>
            <a:ext cx="144049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subspace method in 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domain under the </a:t>
            </a: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that </a:t>
            </a:r>
          </a:p>
          <a:p>
            <a:pPr marL="457200" lvl="0" defTabSz="914400">
              <a:defRPr/>
            </a:pP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input signal series consist of 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sine wave and a complex white </a:t>
            </a: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</a:t>
            </a:r>
            <a:endParaRPr kumimoji="1" lang="en-US" altLang="ja-JP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" name="グループ化 386"/>
          <p:cNvGrpSpPr/>
          <p:nvPr/>
        </p:nvGrpSpPr>
        <p:grpSpPr>
          <a:xfrm>
            <a:off x="25310876" y="16909822"/>
            <a:ext cx="6207546" cy="1200329"/>
            <a:chOff x="3209227" y="2095688"/>
            <a:chExt cx="6207546" cy="1200329"/>
          </a:xfrm>
        </p:grpSpPr>
        <p:graphicFrame>
          <p:nvGraphicFramePr>
            <p:cNvPr id="388" name="オブジェクト 3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1940332"/>
                </p:ext>
              </p:extLst>
            </p:nvPr>
          </p:nvGraphicFramePr>
          <p:xfrm>
            <a:off x="3209227" y="2134661"/>
            <a:ext cx="271346" cy="1069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8" name="数式" r:id="rId19" imgW="241200" imgH="711000" progId="Equation.3">
                    <p:embed/>
                  </p:oleObj>
                </mc:Choice>
                <mc:Fallback>
                  <p:oleObj name="数式" r:id="rId19" imgW="241200" imgH="711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209227" y="2134661"/>
                          <a:ext cx="271346" cy="10690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9" name="グループ化 388"/>
            <p:cNvGrpSpPr/>
            <p:nvPr/>
          </p:nvGrpSpPr>
          <p:grpSpPr>
            <a:xfrm>
              <a:off x="3480572" y="2095688"/>
              <a:ext cx="5936201" cy="1200329"/>
              <a:chOff x="7612485" y="2677499"/>
              <a:chExt cx="7914944" cy="1200329"/>
            </a:xfrm>
          </p:grpSpPr>
          <p:sp>
            <p:nvSpPr>
              <p:cNvPr id="390" name="テキスト ボックス 389"/>
              <p:cNvSpPr txBox="1"/>
              <p:nvPr/>
            </p:nvSpPr>
            <p:spPr>
              <a:xfrm>
                <a:off x="7612485" y="2677499"/>
                <a:ext cx="3177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kumimoji="0" lang="en-US" altLang="ja-JP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HGｺﾞｼｯｸM"/>
                    <a:cs typeface="Times New Roman" panose="02020603050405020304" pitchFamily="18" charset="0"/>
                  </a:rPr>
                  <a:t>: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eigenvector of </a:t>
                </a:r>
                <a:r>
                  <a:rPr lang="en-US" altLang="ja-JP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テキスト ボックス 390"/>
              <p:cNvSpPr txBox="1"/>
              <p:nvPr/>
            </p:nvSpPr>
            <p:spPr>
              <a:xfrm>
                <a:off x="7637909" y="3046831"/>
                <a:ext cx="78895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kumimoji="0" lang="en-US" altLang="ja-JP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HGｺﾞｼｯｸM"/>
                    <a:cs typeface="Times New Roman" panose="02020603050405020304" pitchFamily="18" charset="0"/>
                  </a:rPr>
                  <a:t>: 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only from a sine wave 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</a:t>
                </a: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2" name="テキスト ボックス 391"/>
              <p:cNvSpPr txBox="1"/>
              <p:nvPr/>
            </p:nvSpPr>
            <p:spPr>
              <a:xfrm>
                <a:off x="7616701" y="3416163"/>
                <a:ext cx="4275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US" altLang="ja-JP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variance of white noise</a:t>
                </a:r>
                <a:endParaRPr kumimoji="0" lang="ja-JP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93" name="オブジェクト 3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60534"/>
              </p:ext>
            </p:extLst>
          </p:nvPr>
        </p:nvGraphicFramePr>
        <p:xfrm>
          <a:off x="17707109" y="19356475"/>
          <a:ext cx="2779231" cy="155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" name="数式" r:id="rId21" imgW="1155600" imgH="647640" progId="Equation.3">
                  <p:embed/>
                </p:oleObj>
              </mc:Choice>
              <mc:Fallback>
                <p:oleObj name="数式" r:id="rId21" imgW="115560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7109" y="19356475"/>
                        <a:ext cx="2779231" cy="1553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" name="オブジェクト 3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4516"/>
              </p:ext>
            </p:extLst>
          </p:nvPr>
        </p:nvGraphicFramePr>
        <p:xfrm>
          <a:off x="17678028" y="21714658"/>
          <a:ext cx="8042758" cy="66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" name="数式" r:id="rId23" imgW="3314520" imgH="241200" progId="Equation.3">
                  <p:embed/>
                </p:oleObj>
              </mc:Choice>
              <mc:Fallback>
                <p:oleObj name="数式" r:id="rId23" imgW="331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8028" y="21714658"/>
                        <a:ext cx="8042758" cy="666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4" name="グループ化 413"/>
          <p:cNvGrpSpPr/>
          <p:nvPr/>
        </p:nvGrpSpPr>
        <p:grpSpPr>
          <a:xfrm>
            <a:off x="16895978" y="15332921"/>
            <a:ext cx="10208940" cy="1841126"/>
            <a:chOff x="-1306686" y="738950"/>
            <a:chExt cx="10208940" cy="1841126"/>
          </a:xfrm>
        </p:grpSpPr>
        <p:grpSp>
          <p:nvGrpSpPr>
            <p:cNvPr id="415" name="グループ化 414"/>
            <p:cNvGrpSpPr/>
            <p:nvPr/>
          </p:nvGrpSpPr>
          <p:grpSpPr>
            <a:xfrm>
              <a:off x="-1306686" y="738950"/>
              <a:ext cx="9599521" cy="1841126"/>
              <a:chOff x="-1446620" y="1130004"/>
              <a:chExt cx="9599521" cy="1841126"/>
            </a:xfrm>
          </p:grpSpPr>
          <p:graphicFrame>
            <p:nvGraphicFramePr>
              <p:cNvPr id="420" name="オブジェクト 4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824708"/>
                  </p:ext>
                </p:extLst>
              </p:nvPr>
            </p:nvGraphicFramePr>
            <p:xfrm>
              <a:off x="1258197" y="1130004"/>
              <a:ext cx="6894704" cy="10841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11" name="数式" r:id="rId25" imgW="2908080" imgH="457200" progId="Equation.3">
                      <p:embed/>
                    </p:oleObj>
                  </mc:Choice>
                  <mc:Fallback>
                    <p:oleObj name="数式" r:id="rId25" imgW="290808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8197" y="1130004"/>
                            <a:ext cx="6894704" cy="10841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1" name="円/楕円 420"/>
              <p:cNvSpPr/>
              <p:nvPr/>
            </p:nvSpPr>
            <p:spPr>
              <a:xfrm>
                <a:off x="1203656" y="1418036"/>
                <a:ext cx="457200" cy="4572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/>
                  <a:ea typeface="HGｺﾞｼｯｸM"/>
                </a:endParaRPr>
              </a:p>
            </p:txBody>
          </p:sp>
          <p:sp>
            <p:nvSpPr>
              <p:cNvPr id="422" name="テキスト ボックス 421"/>
              <p:cNvSpPr txBox="1"/>
              <p:nvPr/>
            </p:nvSpPr>
            <p:spPr>
              <a:xfrm>
                <a:off x="-1446620" y="2017023"/>
                <a:ext cx="250421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Autocorrelation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kumimoji="0" lang="en-US" altLang="ja-JP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ja-JP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円弧 422"/>
              <p:cNvSpPr/>
              <p:nvPr/>
            </p:nvSpPr>
            <p:spPr>
              <a:xfrm>
                <a:off x="1042467" y="1712609"/>
                <a:ext cx="406896" cy="601216"/>
              </a:xfrm>
              <a:prstGeom prst="arc">
                <a:avLst>
                  <a:gd name="adj1" fmla="val 10430483"/>
                  <a:gd name="adj2" fmla="val 15722409"/>
                </a:avLst>
              </a:prstGeom>
              <a:noFill/>
              <a:ln w="120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/>
                  <a:ea typeface="HGｺﾞｼｯｸM"/>
                </a:endParaRPr>
              </a:p>
            </p:txBody>
          </p:sp>
        </p:grpSp>
        <p:cxnSp>
          <p:nvCxnSpPr>
            <p:cNvPr id="416" name="直線コネクタ 415"/>
            <p:cNvCxnSpPr/>
            <p:nvPr/>
          </p:nvCxnSpPr>
          <p:spPr>
            <a:xfrm>
              <a:off x="3820743" y="1774437"/>
              <a:ext cx="2351365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17" name="直線コネクタ 416"/>
            <p:cNvCxnSpPr/>
            <p:nvPr/>
          </p:nvCxnSpPr>
          <p:spPr>
            <a:xfrm>
              <a:off x="6556625" y="1774437"/>
              <a:ext cx="1635552" cy="0"/>
            </a:xfrm>
            <a:prstGeom prst="line">
              <a:avLst/>
            </a:prstGeom>
            <a:noFill/>
            <a:ln w="25400" cap="flat" cmpd="sng" algn="ctr">
              <a:solidFill>
                <a:srgbClr val="DDE9EC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418" name="テキスト ボックス 417"/>
            <p:cNvSpPr txBox="1"/>
            <p:nvPr/>
          </p:nvSpPr>
          <p:spPr>
            <a:xfrm>
              <a:off x="3833006" y="1774437"/>
              <a:ext cx="2550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ｺﾞｼｯｸM"/>
                  <a:cs typeface="Times New Roman" panose="02020603050405020304" pitchFamily="18" charset="0"/>
                </a:rPr>
                <a:t>Signal subspace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GｺﾞｼｯｸM"/>
                <a:cs typeface="Times New Roman" panose="02020603050405020304" pitchFamily="18" charset="0"/>
              </a:endParaRPr>
            </a:p>
          </p:txBody>
        </p:sp>
        <p:sp>
          <p:nvSpPr>
            <p:cNvPr id="419" name="テキスト ボックス 418"/>
            <p:cNvSpPr txBox="1"/>
            <p:nvPr/>
          </p:nvSpPr>
          <p:spPr>
            <a:xfrm>
              <a:off x="6425294" y="1755273"/>
              <a:ext cx="2476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DDE9EC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ｺﾞｼｯｸM"/>
                  <a:cs typeface="Times New Roman" panose="02020603050405020304" pitchFamily="18" charset="0"/>
                </a:rPr>
                <a:t>Noise</a:t>
              </a:r>
              <a:r>
                <a:rPr kumimoji="0" lang="en-US" altLang="ja-JP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DDE9EC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ｺﾞｼｯｸM"/>
                  <a:cs typeface="Times New Roman" panose="02020603050405020304" pitchFamily="18" charset="0"/>
                </a:rPr>
                <a:t> subspace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DE9E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HGｺﾞｼｯｸM"/>
                <a:cs typeface="Times New Roman" panose="02020603050405020304" pitchFamily="18" charset="0"/>
              </a:endParaRPr>
            </a:p>
          </p:txBody>
        </p:sp>
      </p:grpSp>
      <p:sp>
        <p:nvSpPr>
          <p:cNvPr id="424" name="テキスト ボックス 423"/>
          <p:cNvSpPr txBox="1"/>
          <p:nvPr/>
        </p:nvSpPr>
        <p:spPr>
          <a:xfrm>
            <a:off x="19061797" y="18182159"/>
            <a:ext cx="111323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/>
            <a:r>
              <a:rPr lang="en-US" altLang="ja-JP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decompose an </a:t>
            </a:r>
            <a:r>
              <a:rPr lang="en-US" altLang="ja-JP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utocorrelation matrix of channel response into </a:t>
            </a:r>
          </a:p>
          <a:p>
            <a:pPr algn="just" defTabSz="914400"/>
            <a:r>
              <a:rPr lang="en-US" altLang="ja-JP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subspace and Noise subspace.</a:t>
            </a:r>
            <a:endParaRPr lang="ja-JP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1" name="図 4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977" y="8822590"/>
            <a:ext cx="2608873" cy="2484000"/>
          </a:xfrm>
          <a:prstGeom prst="rect">
            <a:avLst/>
          </a:prstGeom>
        </p:spPr>
      </p:pic>
      <p:pic>
        <p:nvPicPr>
          <p:cNvPr id="197" name="図 19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148" y="19473751"/>
            <a:ext cx="2691785" cy="3100896"/>
          </a:xfrm>
          <a:prstGeom prst="rect">
            <a:avLst/>
          </a:prstGeom>
        </p:spPr>
      </p:pic>
      <p:grpSp>
        <p:nvGrpSpPr>
          <p:cNvPr id="198" name="グループ化 197"/>
          <p:cNvGrpSpPr/>
          <p:nvPr/>
        </p:nvGrpSpPr>
        <p:grpSpPr>
          <a:xfrm>
            <a:off x="16895978" y="22934687"/>
            <a:ext cx="14126785" cy="1080120"/>
            <a:chOff x="16761014" y="23670302"/>
            <a:chExt cx="14126785" cy="1080120"/>
          </a:xfrm>
        </p:grpSpPr>
        <p:sp>
          <p:nvSpPr>
            <p:cNvPr id="434" name="角丸四角形 433"/>
            <p:cNvSpPr/>
            <p:nvPr/>
          </p:nvSpPr>
          <p:spPr>
            <a:xfrm>
              <a:off x="16761014" y="23670302"/>
              <a:ext cx="14126785" cy="10801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426" name="グループ化 425"/>
            <p:cNvGrpSpPr/>
            <p:nvPr/>
          </p:nvGrpSpPr>
          <p:grpSpPr>
            <a:xfrm>
              <a:off x="17125394" y="23917974"/>
              <a:ext cx="13451118" cy="584775"/>
              <a:chOff x="-817910" y="5801545"/>
              <a:chExt cx="13451118" cy="584775"/>
            </a:xfrm>
          </p:grpSpPr>
          <p:sp>
            <p:nvSpPr>
              <p:cNvPr id="427" name="テキスト ボックス 426"/>
              <p:cNvSpPr txBox="1"/>
              <p:nvPr/>
            </p:nvSpPr>
            <p:spPr>
              <a:xfrm>
                <a:off x="-817910" y="5801545"/>
                <a:ext cx="134511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estimate terminal</a:t>
                </a:r>
                <a:r>
                  <a:rPr kumimoji="0" lang="en-US" altLang="ja-JP" sz="32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position using </a:t>
                </a:r>
                <a:r>
                  <a:rPr kumimoji="0" lang="en-US" altLang="ja-JP" sz="32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ＭＳ Ｐゴシック" panose="020B0600070205080204" pitchFamily="50" charset="-128"/>
                  </a:rPr>
                  <a:t>     </a:t>
                </a:r>
                <a:r>
                  <a:rPr kumimoji="0" lang="en-US" altLang="ja-JP" sz="32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</a:t>
                </a:r>
                <a:r>
                  <a:rPr kumimoji="0" lang="en-US" altLang="ja-JP" sz="3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shows a peak in pseudo response</a:t>
                </a:r>
                <a:r>
                  <a:rPr kumimoji="0" lang="en-US" altLang="ja-JP" sz="32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ＭＳ Ｐゴシック" panose="020B0600070205080204" pitchFamily="50" charset="-128"/>
                  </a:rPr>
                  <a:t>.</a:t>
                </a:r>
                <a:endParaRPr kumimoji="0" lang="ja-JP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  <p:graphicFrame>
            <p:nvGraphicFramePr>
              <p:cNvPr id="428" name="オブジェクト 4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8605723"/>
                  </p:ext>
                </p:extLst>
              </p:nvPr>
            </p:nvGraphicFramePr>
            <p:xfrm>
              <a:off x="5210759" y="5870480"/>
              <a:ext cx="533740" cy="5059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12" name="数式" r:id="rId29" imgW="228600" imgH="177480" progId="Equation.3">
                      <p:embed/>
                    </p:oleObj>
                  </mc:Choice>
                  <mc:Fallback>
                    <p:oleObj name="数式" r:id="rId29" imgW="2286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0759" y="5870480"/>
                            <a:ext cx="533740" cy="5059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35" name="テキスト ボックス 434"/>
          <p:cNvSpPr txBox="1"/>
          <p:nvPr/>
        </p:nvSpPr>
        <p:spPr>
          <a:xfrm>
            <a:off x="21033551" y="19707039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　</a:t>
            </a:r>
            <a:r>
              <a:rPr lang="en-US" altLang="ja-JP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response</a:t>
            </a:r>
            <a:endParaRPr lang="ja-JP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下矢印 203"/>
          <p:cNvSpPr/>
          <p:nvPr/>
        </p:nvSpPr>
        <p:spPr>
          <a:xfrm>
            <a:off x="23454350" y="12645442"/>
            <a:ext cx="992430" cy="13542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/>
          <p:cNvGrpSpPr/>
          <p:nvPr/>
        </p:nvGrpSpPr>
        <p:grpSpPr>
          <a:xfrm>
            <a:off x="684140" y="5797307"/>
            <a:ext cx="15363590" cy="10512644"/>
            <a:chOff x="684140" y="6005256"/>
            <a:chExt cx="15363590" cy="10512644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684140" y="6005256"/>
              <a:ext cx="15337704" cy="10512644"/>
              <a:chOff x="945262" y="6740044"/>
              <a:chExt cx="15076582" cy="9811685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945262" y="7317540"/>
                <a:ext cx="15076582" cy="92341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597590" y="6740044"/>
                <a:ext cx="3878143" cy="9479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  <a:endParaRPr kumimoji="1" lang="ja-JP" alt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テキスト ボックス 29"/>
            <p:cNvSpPr txBox="1"/>
            <p:nvPr/>
          </p:nvSpPr>
          <p:spPr>
            <a:xfrm>
              <a:off x="899222" y="7004133"/>
              <a:ext cx="54735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ja-JP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spread of smart phone</a:t>
              </a:r>
              <a:endPara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テキスト ボックス 211"/>
            <p:cNvSpPr txBox="1"/>
            <p:nvPr/>
          </p:nvSpPr>
          <p:spPr>
            <a:xfrm>
              <a:off x="876853" y="8876341"/>
              <a:ext cx="55258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ja-JP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Existing positioning system</a:t>
              </a:r>
              <a:endPara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0621244" y="10769454"/>
              <a:ext cx="54264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of  indoor positioning system using RFID</a:t>
              </a:r>
            </a:p>
            <a:p>
              <a:pPr algn="ctr"/>
              <a:r>
                <a:rPr lang="en-US" altLang="ja-JP" sz="2000" dirty="0" smtClean="0"/>
                <a:t>(</a:t>
              </a:r>
              <a:r>
                <a:rPr lang="en-US" altLang="ja-JP" sz="2000" dirty="0" err="1" smtClean="0"/>
                <a:t>AirLocation:Hitach</a:t>
              </a:r>
              <a:r>
                <a:rPr lang="en-US" altLang="ja-JP" sz="2000" dirty="0" smtClean="0"/>
                <a:t> </a:t>
              </a:r>
              <a:r>
                <a:rPr lang="en-US" altLang="ja-JP" sz="2000" dirty="0" smtClean="0"/>
                <a:t>corp.)</a:t>
              </a:r>
              <a:endParaRPr kumimoji="1" lang="ja-JP" altLang="en-US" sz="2000" dirty="0"/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1169580" y="11012156"/>
              <a:ext cx="23044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ja-JP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Proposal</a:t>
              </a:r>
              <a:endPara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819" y="8381268"/>
              <a:ext cx="4028969" cy="2448000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246" y="11269391"/>
              <a:ext cx="8399608" cy="3168000"/>
            </a:xfrm>
            <a:prstGeom prst="rect">
              <a:avLst/>
            </a:prstGeom>
          </p:spPr>
        </p:pic>
      </p:grpSp>
      <p:sp>
        <p:nvSpPr>
          <p:cNvPr id="167" name="テキスト ボックス 166"/>
          <p:cNvSpPr txBox="1"/>
          <p:nvPr/>
        </p:nvSpPr>
        <p:spPr>
          <a:xfrm>
            <a:off x="17516312" y="21135376"/>
            <a:ext cx="19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ja-JP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IFFT</a:t>
            </a:r>
            <a:r>
              <a:rPr lang="en-US" altLang="ja-JP" sz="28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endParaRPr lang="ja-JP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グループ化 102"/>
          <p:cNvGrpSpPr/>
          <p:nvPr/>
        </p:nvGrpSpPr>
        <p:grpSpPr>
          <a:xfrm>
            <a:off x="684140" y="24495224"/>
            <a:ext cx="30895755" cy="6072311"/>
            <a:chOff x="684140" y="24446855"/>
            <a:chExt cx="30895755" cy="6072311"/>
          </a:xfrm>
        </p:grpSpPr>
        <p:pic>
          <p:nvPicPr>
            <p:cNvPr id="85" name="図 84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919" y="25892868"/>
              <a:ext cx="5708087" cy="3600000"/>
            </a:xfrm>
            <a:prstGeom prst="rect">
              <a:avLst/>
            </a:prstGeom>
          </p:spPr>
        </p:pic>
        <p:grpSp>
          <p:nvGrpSpPr>
            <p:cNvPr id="102" name="グループ化 101"/>
            <p:cNvGrpSpPr/>
            <p:nvPr/>
          </p:nvGrpSpPr>
          <p:grpSpPr>
            <a:xfrm>
              <a:off x="684140" y="24446855"/>
              <a:ext cx="30895755" cy="6072311"/>
              <a:chOff x="684140" y="24446855"/>
              <a:chExt cx="30895755" cy="6072311"/>
            </a:xfrm>
          </p:grpSpPr>
          <p:pic>
            <p:nvPicPr>
              <p:cNvPr id="84" name="図 83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4492" y="26550337"/>
                <a:ext cx="3138276" cy="3060000"/>
              </a:xfrm>
              <a:prstGeom prst="rect">
                <a:avLst/>
              </a:prstGeom>
            </p:spPr>
          </p:pic>
          <p:grpSp>
            <p:nvGrpSpPr>
              <p:cNvPr id="101" name="グループ化 100"/>
              <p:cNvGrpSpPr/>
              <p:nvPr/>
            </p:nvGrpSpPr>
            <p:grpSpPr>
              <a:xfrm>
                <a:off x="684140" y="24446855"/>
                <a:ext cx="30895755" cy="6072311"/>
                <a:chOff x="684140" y="24423216"/>
                <a:chExt cx="30895755" cy="6072311"/>
              </a:xfrm>
            </p:grpSpPr>
            <p:pic>
              <p:nvPicPr>
                <p:cNvPr id="82" name="図 81"/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2470" y="26623880"/>
                  <a:ext cx="3197916" cy="2520000"/>
                </a:xfrm>
                <a:prstGeom prst="rect">
                  <a:avLst/>
                </a:prstGeom>
              </p:spPr>
            </p:pic>
            <p:pic>
              <p:nvPicPr>
                <p:cNvPr id="83" name="図 82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35750" y="26751111"/>
                  <a:ext cx="3344145" cy="2520000"/>
                </a:xfrm>
                <a:prstGeom prst="rect">
                  <a:avLst/>
                </a:prstGeom>
              </p:spPr>
            </p:pic>
            <p:grpSp>
              <p:nvGrpSpPr>
                <p:cNvPr id="99" name="グループ化 98"/>
                <p:cNvGrpSpPr/>
                <p:nvPr/>
              </p:nvGrpSpPr>
              <p:grpSpPr>
                <a:xfrm>
                  <a:off x="684140" y="24423216"/>
                  <a:ext cx="30891432" cy="6072311"/>
                  <a:chOff x="684140" y="24423216"/>
                  <a:chExt cx="30891432" cy="6072311"/>
                </a:xfrm>
              </p:grpSpPr>
              <p:grpSp>
                <p:nvGrpSpPr>
                  <p:cNvPr id="78" name="グループ化 77"/>
                  <p:cNvGrpSpPr/>
                  <p:nvPr/>
                </p:nvGrpSpPr>
                <p:grpSpPr>
                  <a:xfrm>
                    <a:off x="684140" y="24423216"/>
                    <a:ext cx="30891432" cy="6072311"/>
                    <a:chOff x="684140" y="24855264"/>
                    <a:chExt cx="30891432" cy="6072311"/>
                  </a:xfrm>
                </p:grpSpPr>
                <p:sp>
                  <p:nvSpPr>
                    <p:cNvPr id="98" name="角丸四角形 97"/>
                    <p:cNvSpPr/>
                    <p:nvPr/>
                  </p:nvSpPr>
                  <p:spPr>
                    <a:xfrm>
                      <a:off x="9004177" y="28443158"/>
                      <a:ext cx="5937260" cy="2263723"/>
                    </a:xfrm>
                    <a:prstGeom prst="roundRect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436" name="グループ化 435"/>
                    <p:cNvGrpSpPr/>
                    <p:nvPr/>
                  </p:nvGrpSpPr>
                  <p:grpSpPr>
                    <a:xfrm>
                      <a:off x="684140" y="24855264"/>
                      <a:ext cx="30891432" cy="6072311"/>
                      <a:chOff x="684140" y="17150557"/>
                      <a:chExt cx="15337704" cy="8016379"/>
                    </a:xfrm>
                  </p:grpSpPr>
                  <p:sp>
                    <p:nvSpPr>
                      <p:cNvPr id="437" name="正方形/長方形 436"/>
                      <p:cNvSpPr/>
                      <p:nvPr/>
                    </p:nvSpPr>
                    <p:spPr>
                      <a:xfrm>
                        <a:off x="684140" y="17894127"/>
                        <a:ext cx="15337704" cy="727280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38" name="テキスト ボックス 437"/>
                      <p:cNvSpPr txBox="1"/>
                      <p:nvPr/>
                    </p:nvSpPr>
                    <p:spPr>
                      <a:xfrm>
                        <a:off x="1013634" y="17150557"/>
                        <a:ext cx="5196373" cy="13408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ja-JP" sz="6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Principle of Detecting a Position</a:t>
                        </a:r>
                        <a:endParaRPr kumimoji="1" lang="ja-JP" alt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39" name="テキスト ボックス 438"/>
                    <p:cNvSpPr txBox="1"/>
                    <p:nvPr/>
                  </p:nvSpPr>
                  <p:spPr>
                    <a:xfrm>
                      <a:off x="1076816" y="26326793"/>
                      <a:ext cx="7447423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Channel response in propagation path</a:t>
                      </a:r>
                      <a:endParaRPr kumimoji="1" lang="en-US" altLang="ja-JP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43" name="テキスト ボックス 442"/>
                    <p:cNvSpPr txBox="1"/>
                    <p:nvPr/>
                  </p:nvSpPr>
                  <p:spPr>
                    <a:xfrm>
                      <a:off x="8533012" y="26327625"/>
                      <a:ext cx="7640233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285750" indent="-285750" defTabSz="91440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HGｺﾞｼｯｸM"/>
                          <a:cs typeface="Times New Roman" panose="02020603050405020304" pitchFamily="18" charset="0"/>
                        </a:rPr>
                        <a:t>Derivation of estimated position using </a:t>
                      </a:r>
                      <a:r>
                        <a:rPr lang="en-US" altLang="ja-JP" sz="3200" b="1" dirty="0" err="1" smtClean="0">
                          <a:solidFill>
                            <a:prstClr val="black"/>
                          </a:solidFill>
                          <a:latin typeface="Symbol" panose="05050102010706020507" pitchFamily="18" charset="2"/>
                          <a:ea typeface="HGｺﾞｼｯｸM"/>
                        </a:rPr>
                        <a:t>D</a:t>
                      </a:r>
                      <a:r>
                        <a:rPr lang="en-US" altLang="ja-JP" sz="3200" b="1" i="1" dirty="0" err="1" smtClean="0">
                          <a:solidFill>
                            <a:prstClr val="black"/>
                          </a:solidFill>
                          <a:latin typeface="Symbol" panose="05050102010706020507" pitchFamily="18" charset="2"/>
                          <a:ea typeface="HGｺﾞｼｯｸM"/>
                        </a:rPr>
                        <a:t>t</a:t>
                      </a:r>
                      <a:endParaRPr lang="ja-JP" altLang="en-US" sz="3200" b="1" dirty="0">
                        <a:solidFill>
                          <a:prstClr val="black"/>
                        </a:solidFill>
                        <a:latin typeface="Symbol" panose="05050102010706020507" pitchFamily="18" charset="2"/>
                        <a:ea typeface="HGｺﾞｼｯｸM"/>
                      </a:endParaRPr>
                    </a:p>
                  </p:txBody>
                </p:sp>
                <p:graphicFrame>
                  <p:nvGraphicFramePr>
                    <p:cNvPr id="205" name="オブジェクト 20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076551410"/>
                        </p:ext>
                      </p:extLst>
                    </p:nvPr>
                  </p:nvGraphicFramePr>
                  <p:xfrm>
                    <a:off x="1756604" y="27347413"/>
                    <a:ext cx="4080510" cy="91586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913" name="数式" r:id="rId37" imgW="1930320" imgH="431640" progId="Equation.3">
                            <p:embed/>
                          </p:oleObj>
                        </mc:Choice>
                        <mc:Fallback>
                          <p:oleObj name="数式" r:id="rId37" imgW="1930320" imgH="431640" progId="Equation.3">
                            <p:embed/>
                            <p:pic>
                              <p:nvPicPr>
                                <p:cNvPr id="0" name="オブジェクト 11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756604" y="27347413"/>
                                  <a:ext cx="4080510" cy="91586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06" name="オブジェクト 20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354318477"/>
                        </p:ext>
                      </p:extLst>
                    </p:nvPr>
                  </p:nvGraphicFramePr>
                  <p:xfrm>
                    <a:off x="1726303" y="28695327"/>
                    <a:ext cx="6158637" cy="64807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914" name="数式" r:id="rId39" imgW="2793960" imgH="291960" progId="Equation.3">
                            <p:embed/>
                          </p:oleObj>
                        </mc:Choice>
                        <mc:Fallback>
                          <p:oleObj name="数式" r:id="rId39" imgW="2793960" imgH="291960" progId="Equation.3">
                            <p:embed/>
                            <p:pic>
                              <p:nvPicPr>
                                <p:cNvPr id="0" name="オブジェクト 11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0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726303" y="28695327"/>
                                  <a:ext cx="6158637" cy="64807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07" name="オブジェクト 20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777340370"/>
                        </p:ext>
                      </p:extLst>
                    </p:nvPr>
                  </p:nvGraphicFramePr>
                  <p:xfrm>
                    <a:off x="6356450" y="27183159"/>
                    <a:ext cx="1170783" cy="62661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915" name="数式" r:id="rId41" imgW="901309" imgH="482391" progId="Equation.3">
                            <p:embed/>
                          </p:oleObj>
                        </mc:Choice>
                        <mc:Fallback>
                          <p:oleObj name="数式" r:id="rId41" imgW="901309" imgH="482391" progId="Equation.3">
                            <p:embed/>
                            <p:pic>
                              <p:nvPicPr>
                                <p:cNvPr id="0" name="オブジェクト 115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2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356450" y="27183159"/>
                                  <a:ext cx="1170783" cy="62661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213" name="グループ化 212"/>
                    <p:cNvGrpSpPr/>
                    <p:nvPr/>
                  </p:nvGrpSpPr>
                  <p:grpSpPr>
                    <a:xfrm>
                      <a:off x="1644827" y="29575928"/>
                      <a:ext cx="5454220" cy="1351647"/>
                      <a:chOff x="737002" y="29051640"/>
                      <a:chExt cx="5454220" cy="1351647"/>
                    </a:xfrm>
                  </p:grpSpPr>
                  <p:graphicFrame>
                    <p:nvGraphicFramePr>
                      <p:cNvPr id="208" name="オブジェクト 20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17756571"/>
                          </p:ext>
                        </p:extLst>
                      </p:nvPr>
                    </p:nvGraphicFramePr>
                    <p:xfrm>
                      <a:off x="2770356" y="29537561"/>
                      <a:ext cx="2244692" cy="86572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916" name="数式" r:id="rId43" imgW="1485720" imgH="431640" progId="Equation.3">
                              <p:embed/>
                            </p:oleObj>
                          </mc:Choice>
                          <mc:Fallback>
                            <p:oleObj name="数式" r:id="rId43" imgW="1485720" imgH="431640" progId="Equation.3">
                              <p:embed/>
                              <p:pic>
                                <p:nvPicPr>
                                  <p:cNvPr id="0" name="オブジェクト 119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770356" y="29537561"/>
                                    <a:ext cx="2244692" cy="86572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444" name="テキスト ボックス 443"/>
                      <p:cNvSpPr txBox="1"/>
                      <p:nvPr/>
                    </p:nvSpPr>
                    <p:spPr>
                      <a:xfrm>
                        <a:off x="737002" y="29051640"/>
                        <a:ext cx="5454220" cy="107721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ja-JP" sz="3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        is</a:t>
                        </a:r>
                        <a:r>
                          <a:rPr lang="en-US" altLang="ja-JP" sz="320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kumimoji="1" lang="en-US" altLang="ja-JP" sz="320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periodic function  </a:t>
                        </a:r>
                        <a:r>
                          <a:rPr kumimoji="1" lang="en-US" altLang="ja-JP" sz="3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and </a:t>
                        </a:r>
                        <a:r>
                          <a:rPr lang="en-US" altLang="ja-JP" sz="3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its period is</a:t>
                        </a:r>
                        <a:endParaRPr kumimoji="1" lang="en-US" altLang="ja-JP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aphicFrame>
                  <p:nvGraphicFramePr>
                    <p:cNvPr id="445" name="オブジェクト 44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314851874"/>
                        </p:ext>
                      </p:extLst>
                    </p:nvPr>
                  </p:nvGraphicFramePr>
                  <p:xfrm>
                    <a:off x="9094788" y="27068463"/>
                    <a:ext cx="2763837" cy="103187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917" name="数式" r:id="rId45" imgW="1193760" imgH="444240" progId="Equation.3">
                            <p:embed/>
                          </p:oleObj>
                        </mc:Choice>
                        <mc:Fallback>
                          <p:oleObj name="数式" r:id="rId45" imgW="1193760" imgH="444240" progId="Equation.3">
                            <p:embed/>
                            <p:pic>
                              <p:nvPicPr>
                                <p:cNvPr id="0" name="オブジェクト 12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9094788" y="27068463"/>
                                  <a:ext cx="2763837" cy="103187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446" name="オブジェクト 44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200999444"/>
                        </p:ext>
                      </p:extLst>
                    </p:nvPr>
                  </p:nvGraphicFramePr>
                  <p:xfrm>
                    <a:off x="13201650" y="26987500"/>
                    <a:ext cx="2225675" cy="11160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918" name="数式" r:id="rId47" imgW="914400" imgH="457200" progId="Equation.3">
                            <p:embed/>
                          </p:oleObj>
                        </mc:Choice>
                        <mc:Fallback>
                          <p:oleObj name="数式" r:id="rId47" imgW="914400" imgH="457200" progId="Equation.3">
                            <p:embed/>
                            <p:pic>
                              <p:nvPicPr>
                                <p:cNvPr id="0" name="オブジェクト 12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8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3201650" y="26987500"/>
                                  <a:ext cx="2225675" cy="111601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95" name="テキスト ボックス 94"/>
                    <p:cNvSpPr txBox="1"/>
                    <p:nvPr/>
                  </p:nvSpPr>
                  <p:spPr>
                    <a:xfrm>
                      <a:off x="9214961" y="28512385"/>
                      <a:ext cx="560281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3200" dirty="0" err="1" smtClean="0">
                          <a:solidFill>
                            <a:prstClr val="black"/>
                          </a:solidFill>
                          <a:latin typeface="Symbol" panose="05050102010706020507" pitchFamily="18" charset="2"/>
                          <a:ea typeface="HGｺﾞｼｯｸM"/>
                        </a:rPr>
                        <a:t>D</a:t>
                      </a:r>
                      <a:r>
                        <a:rPr lang="en-US" altLang="ja-JP" sz="3200" i="1" dirty="0" err="1" smtClean="0">
                          <a:solidFill>
                            <a:prstClr val="black"/>
                          </a:solidFill>
                          <a:latin typeface="Symbol" panose="05050102010706020507" pitchFamily="18" charset="2"/>
                          <a:ea typeface="HGｺﾞｼｯｸM"/>
                        </a:rPr>
                        <a:t>t</a:t>
                      </a:r>
                      <a:r>
                        <a:rPr lang="en-US" altLang="ja-JP" sz="3200" dirty="0" smtClean="0">
                          <a:solidFill>
                            <a:prstClr val="black"/>
                          </a:solidFill>
                          <a:latin typeface="Symbol" panose="05050102010706020507" pitchFamily="18" charset="2"/>
                          <a:ea typeface="HGｺﾞｼｯｸM"/>
                        </a:rPr>
                        <a:t> </a:t>
                      </a:r>
                      <a:r>
                        <a:rPr lang="en-US" altLang="ja-JP" sz="32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</a:t>
                      </a:r>
                      <a:r>
                        <a:rPr lang="en-US" altLang="ja-JP" sz="3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derived geometrically.</a:t>
                      </a:r>
                      <a:endParaRPr lang="en-US" altLang="ja-JP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aphicFrame>
                  <p:nvGraphicFramePr>
                    <p:cNvPr id="62" name="オブジェクト 6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219080346"/>
                        </p:ext>
                      </p:extLst>
                    </p:nvPr>
                  </p:nvGraphicFramePr>
                  <p:xfrm>
                    <a:off x="11973968" y="27111151"/>
                    <a:ext cx="880542" cy="72247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919" name="数式" r:id="rId49" imgW="215640" imgH="152280" progId="Equation.3">
                            <p:embed/>
                          </p:oleObj>
                        </mc:Choice>
                        <mc:Fallback>
                          <p:oleObj name="数式" r:id="rId49" imgW="215640" imgH="152280" progId="Equation.3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5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1973968" y="27111151"/>
                                  <a:ext cx="880542" cy="72247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182" name="テキスト ボックス 181"/>
                  <p:cNvSpPr txBox="1"/>
                  <p:nvPr/>
                </p:nvSpPr>
                <p:spPr>
                  <a:xfrm>
                    <a:off x="10013143" y="29146448"/>
                    <a:ext cx="4411785" cy="10772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3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HGｺﾞｼｯｸM"/>
                        <a:cs typeface="Times New Roman" panose="02020603050405020304" pitchFamily="18" charset="0"/>
                      </a:rPr>
                      <a:t>Target position can be </a:t>
                    </a:r>
                  </a:p>
                  <a:p>
                    <a:r>
                      <a:rPr lang="en-US" altLang="ja-JP" sz="3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HGｺﾞｼｯｸM"/>
                        <a:cs typeface="Times New Roman" panose="02020603050405020304" pitchFamily="18" charset="0"/>
                      </a:rPr>
                      <a:t>estimated if </a:t>
                    </a:r>
                    <a:r>
                      <a:rPr lang="en-US" altLang="ja-JP" sz="3200" dirty="0" err="1" smtClean="0">
                        <a:solidFill>
                          <a:prstClr val="black"/>
                        </a:solidFill>
                        <a:latin typeface="Symbol" panose="05050102010706020507" pitchFamily="18" charset="2"/>
                        <a:ea typeface="HGｺﾞｼｯｸM"/>
                      </a:rPr>
                      <a:t>D</a:t>
                    </a:r>
                    <a:r>
                      <a:rPr lang="en-US" altLang="ja-JP" sz="3200" i="1" dirty="0" err="1" smtClean="0">
                        <a:solidFill>
                          <a:prstClr val="black"/>
                        </a:solidFill>
                        <a:latin typeface="Symbol" panose="05050102010706020507" pitchFamily="18" charset="2"/>
                        <a:ea typeface="HGｺﾞｼｯｸM"/>
                      </a:rPr>
                      <a:t>t</a:t>
                    </a:r>
                    <a:r>
                      <a:rPr lang="en-US" altLang="ja-JP" sz="3200" i="1" dirty="0" smtClean="0">
                        <a:solidFill>
                          <a:prstClr val="black"/>
                        </a:solidFill>
                        <a:latin typeface="Symbol" panose="05050102010706020507" pitchFamily="18" charset="2"/>
                        <a:ea typeface="HGｺﾞｼｯｸM"/>
                      </a:rPr>
                      <a:t> </a:t>
                    </a:r>
                    <a:r>
                      <a:rPr lang="en-US" altLang="ja-JP" sz="3200" dirty="0" smtClean="0">
                        <a:solidFill>
                          <a:prstClr val="black"/>
                        </a:solidFill>
                        <a:latin typeface="Symbol" panose="05050102010706020507" pitchFamily="18" charset="2"/>
                        <a:ea typeface="HGｺﾞｼｯｸM"/>
                      </a:rPr>
                      <a:t> </a:t>
                    </a:r>
                    <a:r>
                      <a:rPr lang="en-US" altLang="ja-JP" sz="3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is known</a:t>
                    </a:r>
                    <a:endParaRPr kumimoji="1" lang="en-US" altLang="ja-JP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" name="下矢印 183"/>
                  <p:cNvSpPr/>
                  <p:nvPr/>
                </p:nvSpPr>
                <p:spPr>
                  <a:xfrm>
                    <a:off x="11844084" y="28607962"/>
                    <a:ext cx="374952" cy="605999"/>
                  </a:xfrm>
                  <a:prstGeom prst="down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95" name="テキスト ボックス 194"/>
                <p:cNvSpPr txBox="1"/>
                <p:nvPr/>
              </p:nvSpPr>
              <p:spPr>
                <a:xfrm>
                  <a:off x="26008073" y="29575299"/>
                  <a:ext cx="13917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</a:t>
                  </a:r>
                  <a:r>
                    <a:rPr lang="en-US" altLang="ja-JP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ja-JP" altLang="en-US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　</a:t>
                  </a:r>
                  <a:r>
                    <a:rPr lang="en-US" altLang="ja-JP" sz="1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altLang="ja-JP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=100m</a:t>
                  </a:r>
                  <a:endParaRPr kumimoji="1" lang="ja-JP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6" name="テキスト ボックス 195"/>
                <p:cNvSpPr txBox="1"/>
                <p:nvPr/>
              </p:nvSpPr>
              <p:spPr>
                <a:xfrm>
                  <a:off x="29444204" y="29550131"/>
                  <a:ext cx="12763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r>
                    <a:rPr lang="ja-JP" altLang="en-US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　</a:t>
                  </a:r>
                  <a:r>
                    <a:rPr lang="en-US" altLang="ja-JP" sz="1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altLang="ja-JP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=10m</a:t>
                  </a:r>
                  <a:endParaRPr kumimoji="1" lang="ja-JP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テキスト ボックス 201"/>
                <p:cNvSpPr txBox="1"/>
                <p:nvPr/>
              </p:nvSpPr>
              <p:spPr>
                <a:xfrm>
                  <a:off x="24992768" y="25354332"/>
                  <a:ext cx="6412333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ja-JP" sz="3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Relationship between a terminal </a:t>
                  </a:r>
                </a:p>
                <a:p>
                  <a:pPr marL="457200"/>
                  <a:r>
                    <a:rPr lang="en-US" altLang="ja-JP" sz="3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position </a:t>
                  </a:r>
                  <a:r>
                    <a:rPr lang="en-US" altLang="ja-JP" sz="3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:r>
                    <a:rPr lang="en-US" altLang="ja-JP" sz="3200" b="1" dirty="0" err="1" smtClean="0">
                      <a:latin typeface="Symbol" panose="05050102010706020507" pitchFamily="18" charset="2"/>
                    </a:rPr>
                    <a:t>D</a:t>
                  </a:r>
                  <a:r>
                    <a:rPr lang="en-US" altLang="ja-JP" sz="3200" b="1" i="1" dirty="0" err="1" smtClean="0">
                      <a:latin typeface="Symbol" panose="05050102010706020507" pitchFamily="18" charset="2"/>
                    </a:rPr>
                    <a:t>t</a:t>
                  </a:r>
                  <a:r>
                    <a:rPr lang="ja-JP" altLang="en-US" sz="3200" b="1" i="1" dirty="0" smtClean="0">
                      <a:latin typeface="Symbol" panose="05050102010706020507" pitchFamily="18" charset="2"/>
                    </a:rPr>
                    <a:t> </a:t>
                  </a:r>
                  <a:endParaRPr kumimoji="1" lang="en-US" altLang="ja-JP" sz="3200" b="1" dirty="0" smtClean="0"/>
                </a:p>
              </p:txBody>
            </p:sp>
          </p:grpSp>
        </p:grpSp>
      </p:grpSp>
      <p:sp>
        <p:nvSpPr>
          <p:cNvPr id="209" name="テキスト ボックス 208"/>
          <p:cNvSpPr txBox="1"/>
          <p:nvPr/>
        </p:nvSpPr>
        <p:spPr>
          <a:xfrm>
            <a:off x="1753102" y="41939042"/>
            <a:ext cx="2835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r>
              <a:rPr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was supported by MIC SCOPE (Strategic 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R&amp;D Promotion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)Grant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135007001</a:t>
            </a:r>
            <a:endParaRPr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6073" y="7311041"/>
            <a:ext cx="5346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/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service using  position </a:t>
            </a:r>
            <a:endParaRPr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provided.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7444572" y="7115117"/>
            <a:ext cx="7584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/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demand for position detection</a:t>
            </a:r>
          </a:p>
          <a:p>
            <a:pPr marL="628650"/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personal assistance is increasing.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9834" y="9161599"/>
            <a:ext cx="10023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>
              <a:lnSpc>
                <a:spcPct val="150000"/>
              </a:lnSpc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effective indoors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>
              <a:lnSpc>
                <a:spcPct val="150000"/>
              </a:lnSpc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using </a:t>
            </a:r>
            <a:r>
              <a:rPr lang="en-US" altLang="ja-JP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needs many readers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1" name="グループ化 170"/>
          <p:cNvGrpSpPr/>
          <p:nvPr/>
        </p:nvGrpSpPr>
        <p:grpSpPr>
          <a:xfrm>
            <a:off x="933088" y="14080605"/>
            <a:ext cx="15088756" cy="2111003"/>
            <a:chOff x="89806" y="5221662"/>
            <a:chExt cx="15088756" cy="2111003"/>
          </a:xfrm>
        </p:grpSpPr>
        <p:sp>
          <p:nvSpPr>
            <p:cNvPr id="172" name="テキスト ボックス 171"/>
            <p:cNvSpPr txBox="1"/>
            <p:nvPr/>
          </p:nvSpPr>
          <p:spPr>
            <a:xfrm>
              <a:off x="89806" y="5221662"/>
              <a:ext cx="150548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We use </a:t>
              </a:r>
              <a:r>
                <a:rPr lang="en-US" altLang="ja-JP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OFDM</a:t>
              </a:r>
              <a:r>
                <a:rPr lang="ja-JP" alt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(Orthogonal </a:t>
              </a:r>
              <a:r>
                <a:rPr lang="en-US" altLang="ja-JP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Frequency Division Multiplexing)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signals and </a:t>
              </a:r>
              <a:r>
                <a:rPr lang="en-US" altLang="ja-JP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L</a:t>
              </a:r>
              <a:r>
                <a:rPr lang="en-US" altLang="ja-JP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eaky </a:t>
              </a:r>
              <a:r>
                <a:rPr lang="en-US" altLang="ja-JP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</a:t>
              </a:r>
              <a:r>
                <a:rPr lang="en-US" altLang="ja-JP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oaxial </a:t>
              </a:r>
              <a:endParaRPr lang="en-US" altLang="ja-JP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r>
                <a:rPr lang="en-US" altLang="ja-JP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</a:t>
              </a:r>
              <a:r>
                <a:rPr lang="en-US" altLang="ja-JP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able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(LCX</a:t>
              </a:r>
              <a:r>
                <a:rPr lang="en-US" altLang="ja-JP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).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By using them, </a:t>
              </a:r>
              <a:endParaRPr lang="en-US" altLang="ja-JP" sz="3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3" name="テキスト ボックス 172"/>
            <p:cNvSpPr txBox="1"/>
            <p:nvPr/>
          </p:nvSpPr>
          <p:spPr>
            <a:xfrm>
              <a:off x="293782" y="6255447"/>
              <a:ext cx="1488478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we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can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decrease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the number of base stations</a:t>
              </a:r>
              <a:r>
                <a:rPr lang="ja-JP" alt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and develop radio area in the wide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range</a:t>
              </a:r>
              <a:r>
                <a:rPr lang="en-US" altLang="ja-JP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ja-JP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we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can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provide </a:t>
              </a:r>
              <a:r>
                <a:rPr lang="en-US" altLang="ja-JP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wireless communication service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and positioning service simultaneously.</a:t>
              </a:r>
              <a:endParaRPr lang="ja-JP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33" y="19922407"/>
            <a:ext cx="8211503" cy="4572000"/>
          </a:xfrm>
          <a:prstGeom prst="rect">
            <a:avLst/>
          </a:prstGeom>
        </p:spPr>
      </p:pic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294990"/>
              </p:ext>
            </p:extLst>
          </p:nvPr>
        </p:nvGraphicFramePr>
        <p:xfrm>
          <a:off x="1714153" y="29265026"/>
          <a:ext cx="842195" cy="510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" name="数式" r:id="rId52" imgW="419040" imgH="253800" progId="Equation.3">
                  <p:embed/>
                </p:oleObj>
              </mc:Choice>
              <mc:Fallback>
                <p:oleObj name="数式" r:id="rId52" imgW="4190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714153" y="29265026"/>
                        <a:ext cx="842195" cy="510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" name="図 7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69" y="38707130"/>
            <a:ext cx="7968273" cy="2340000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16" y="32265812"/>
            <a:ext cx="6325726" cy="5580000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903" y="39345573"/>
            <a:ext cx="6318076" cy="1701557"/>
          </a:xfrm>
          <a:prstGeom prst="rect">
            <a:avLst/>
          </a:prstGeom>
        </p:spPr>
      </p:pic>
      <p:graphicFrame>
        <p:nvGraphicFramePr>
          <p:cNvPr id="77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498851"/>
              </p:ext>
            </p:extLst>
          </p:nvPr>
        </p:nvGraphicFramePr>
        <p:xfrm>
          <a:off x="28993519" y="13161636"/>
          <a:ext cx="754926" cy="58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" name="数式" r:id="rId57" imgW="355320" imgH="241200" progId="Equation.3">
                  <p:embed/>
                </p:oleObj>
              </mc:Choice>
              <mc:Fallback>
                <p:oleObj name="数式" r:id="rId57" imgW="3553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8993519" y="13161636"/>
                        <a:ext cx="754926" cy="585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8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416</Words>
  <Application>Microsoft Office PowerPoint</Application>
  <PresentationFormat>ユーザー設定</PresentationFormat>
  <Paragraphs>89</Paragraphs>
  <Slides>1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Office ​​テーマ</vt:lpstr>
      <vt:lpstr>数式</vt:lpstr>
      <vt:lpstr>Microsoft 数式 3.0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oki</dc:creator>
  <cp:lastModifiedBy>oki</cp:lastModifiedBy>
  <cp:revision>101</cp:revision>
  <cp:lastPrinted>2013-11-29T05:25:28Z</cp:lastPrinted>
  <dcterms:created xsi:type="dcterms:W3CDTF">2013-11-13T01:40:16Z</dcterms:created>
  <dcterms:modified xsi:type="dcterms:W3CDTF">2013-12-09T11:08:38Z</dcterms:modified>
</cp:coreProperties>
</file>