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76D"/>
    <a:srgbClr val="455426"/>
    <a:srgbClr val="576A31"/>
    <a:srgbClr val="B7DE66"/>
    <a:srgbClr val="ACCF61"/>
    <a:srgbClr val="B3DFDF"/>
    <a:srgbClr val="BAE8E8"/>
    <a:srgbClr val="5D7474"/>
    <a:srgbClr val="A8D1D1"/>
    <a:srgbClr val="238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1872" y="-72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25333-9451-CC4E-B2AD-B85ABD082FE3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2ACBB-C8F3-C64A-8697-F613EE09E0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3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2ACBB-C8F3-C64A-8697-F613EE09E0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4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5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46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10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1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8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86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5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64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E893-E576-DD42-A1CB-7AA5686580DD}" type="datetimeFigureOut">
              <a:rPr kumimoji="1" lang="ja-JP" altLang="en-US" smtClean="0"/>
              <a:t>2013/11/20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ED16-D859-ED4F-A0B0-CDEA496C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59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4.emf"/><Relationship Id="rId21" Type="http://schemas.openxmlformats.org/officeDocument/2006/relationships/image" Target="../media/image15.emf"/><Relationship Id="rId22" Type="http://schemas.openxmlformats.org/officeDocument/2006/relationships/image" Target="../media/image16.emf"/><Relationship Id="rId23" Type="http://schemas.openxmlformats.org/officeDocument/2006/relationships/image" Target="../media/image17.emf"/><Relationship Id="rId24" Type="http://schemas.openxmlformats.org/officeDocument/2006/relationships/image" Target="../media/image18.emf"/><Relationship Id="rId25" Type="http://schemas.openxmlformats.org/officeDocument/2006/relationships/image" Target="../media/image19.emf"/><Relationship Id="rId26" Type="http://schemas.openxmlformats.org/officeDocument/2006/relationships/image" Target="../media/image20.emf"/><Relationship Id="rId27" Type="http://schemas.openxmlformats.org/officeDocument/2006/relationships/image" Target="../media/image21.emf"/><Relationship Id="rId28" Type="http://schemas.openxmlformats.org/officeDocument/2006/relationships/image" Target="../media/image22.emf"/><Relationship Id="rId29" Type="http://schemas.openxmlformats.org/officeDocument/2006/relationships/image" Target="../media/image2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30" Type="http://schemas.openxmlformats.org/officeDocument/2006/relationships/image" Target="../media/image24.emf"/><Relationship Id="rId31" Type="http://schemas.openxmlformats.org/officeDocument/2006/relationships/image" Target="../media/image25.emf"/><Relationship Id="rId32" Type="http://schemas.openxmlformats.org/officeDocument/2006/relationships/image" Target="../media/image26.emf"/><Relationship Id="rId9" Type="http://schemas.openxmlformats.org/officeDocument/2006/relationships/oleObject" Target="../embeddings/oleObject1.bin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emf"/><Relationship Id="rId33" Type="http://schemas.openxmlformats.org/officeDocument/2006/relationships/image" Target="../media/image27.emf"/><Relationship Id="rId34" Type="http://schemas.openxmlformats.org/officeDocument/2006/relationships/image" Target="../media/image28.emf"/><Relationship Id="rId35" Type="http://schemas.openxmlformats.org/officeDocument/2006/relationships/image" Target="../media/image29.emf"/><Relationship Id="rId36" Type="http://schemas.openxmlformats.org/officeDocument/2006/relationships/image" Target="../media/image30.emf"/><Relationship Id="rId10" Type="http://schemas.openxmlformats.org/officeDocument/2006/relationships/image" Target="../media/image1.emf"/><Relationship Id="rId11" Type="http://schemas.openxmlformats.org/officeDocument/2006/relationships/oleObject" Target="../embeddings/oleObject2.bin"/><Relationship Id="rId12" Type="http://schemas.openxmlformats.org/officeDocument/2006/relationships/oleObject" Target="../embeddings/oleObject3.bin"/><Relationship Id="rId13" Type="http://schemas.openxmlformats.org/officeDocument/2006/relationships/image" Target="../media/image2.emf"/><Relationship Id="rId14" Type="http://schemas.openxmlformats.org/officeDocument/2006/relationships/image" Target="../media/image8.emf"/><Relationship Id="rId15" Type="http://schemas.openxmlformats.org/officeDocument/2006/relationships/image" Target="../media/image9.emf"/><Relationship Id="rId16" Type="http://schemas.openxmlformats.org/officeDocument/2006/relationships/image" Target="../media/image10.emf"/><Relationship Id="rId17" Type="http://schemas.openxmlformats.org/officeDocument/2006/relationships/image" Target="../media/image11.emf"/><Relationship Id="rId18" Type="http://schemas.openxmlformats.org/officeDocument/2006/relationships/image" Target="../media/image12.emf"/><Relationship Id="rId19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円柱 181"/>
          <p:cNvSpPr/>
          <p:nvPr/>
        </p:nvSpPr>
        <p:spPr>
          <a:xfrm>
            <a:off x="27665912" y="11880479"/>
            <a:ext cx="924972" cy="2606178"/>
          </a:xfrm>
          <a:prstGeom prst="can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#2</a:t>
            </a:r>
            <a:endParaRPr kumimoji="1" lang="ja-JP" altLang="en-US" dirty="0" smtClean="0"/>
          </a:p>
        </p:txBody>
      </p:sp>
      <p:sp>
        <p:nvSpPr>
          <p:cNvPr id="20" name="1 つの角を切り取った四角形 19"/>
          <p:cNvSpPr>
            <a:spLocks noChangeArrowheads="1"/>
          </p:cNvSpPr>
          <p:nvPr/>
        </p:nvSpPr>
        <p:spPr bwMode="auto">
          <a:xfrm>
            <a:off x="707105" y="299073"/>
            <a:ext cx="29089350" cy="6280581"/>
          </a:xfrm>
          <a:prstGeom prst="snip1Rect">
            <a:avLst/>
          </a:prstGeom>
          <a:gradFill>
            <a:gsLst>
              <a:gs pos="0">
                <a:srgbClr val="576A31"/>
              </a:gs>
              <a:gs pos="8000">
                <a:schemeClr val="accent3">
                  <a:shade val="93000"/>
                  <a:satMod val="130000"/>
                </a:schemeClr>
              </a:gs>
              <a:gs pos="43000">
                <a:srgbClr val="FFFFFF"/>
              </a:gs>
              <a:gs pos="99667">
                <a:srgbClr val="99CC00"/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11660" y="4157419"/>
            <a:ext cx="20322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Katsushi Matsuda*, Hiromi </a:t>
            </a:r>
            <a:r>
              <a:rPr kumimoji="1" lang="en-US" altLang="ja-JP" sz="4000" dirty="0" err="1" smtClean="0"/>
              <a:t>Takahata</a:t>
            </a:r>
            <a:r>
              <a:rPr kumimoji="1" lang="en-US" altLang="ja-JP" sz="4000" dirty="0" smtClean="0"/>
              <a:t>**, Osamu </a:t>
            </a:r>
            <a:r>
              <a:rPr kumimoji="1" lang="en-US" altLang="ja-JP" sz="4000" dirty="0" err="1" smtClean="0"/>
              <a:t>Oshiro</a:t>
            </a:r>
            <a:r>
              <a:rPr lang="en-US" altLang="ja-JP" sz="4000" dirty="0" smtClean="0"/>
              <a:t>**, Minoru Okada*</a:t>
            </a:r>
          </a:p>
          <a:p>
            <a:r>
              <a:rPr lang="en-US" altLang="ja-JP" sz="4000" dirty="0" smtClean="0"/>
              <a:t>* Graduate School of Information Science, Nara Institute of Science and Technology, Nara, Japan</a:t>
            </a:r>
          </a:p>
          <a:p>
            <a:r>
              <a:rPr lang="en-US" altLang="ja-JP" sz="4000" dirty="0" smtClean="0"/>
              <a:t>**Division of Graduate School of Engineering Science, Osaka University, Osaka, Japan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91621" y="7166010"/>
            <a:ext cx="15980564" cy="1191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200" dirty="0" smtClean="0"/>
              <a:t>RFID-tag assisted surgery support system </a:t>
            </a:r>
            <a:endParaRPr kumimoji="1" lang="ja-JP" altLang="en-US" sz="7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53682" y="686497"/>
            <a:ext cx="200909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0" b="1" dirty="0" smtClean="0"/>
              <a:t>Joint Estimation of Position and Gain </a:t>
            </a:r>
          </a:p>
          <a:p>
            <a:pPr algn="ctr"/>
            <a:r>
              <a:rPr lang="en-US" altLang="ja-JP" sz="8000" b="1" dirty="0" smtClean="0"/>
              <a:t>for RFID-Tag Assisted</a:t>
            </a:r>
            <a:r>
              <a:rPr lang="en-US" altLang="ja-JP" sz="8000" b="1" dirty="0"/>
              <a:t> </a:t>
            </a:r>
            <a:r>
              <a:rPr lang="en-US" altLang="ja-JP" sz="8000" b="1" dirty="0" smtClean="0"/>
              <a:t>Surgery Support System</a:t>
            </a:r>
            <a:endParaRPr lang="ja-JP" altLang="en-US" sz="8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42873" y="3775732"/>
            <a:ext cx="28593258" cy="45719"/>
          </a:xfrm>
          <a:prstGeom prst="rect">
            <a:avLst/>
          </a:prstGeom>
          <a:solidFill>
            <a:srgbClr val="45542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4" name="Picture 11" descr="L:\logo\NAI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468" y="1071814"/>
            <a:ext cx="1789605" cy="179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コンテンツ プレースホルダー 4"/>
          <p:cNvPicPr>
            <a:picLocks noChangeAspect="1"/>
          </p:cNvPicPr>
          <p:nvPr/>
        </p:nvPicPr>
        <p:blipFill>
          <a:blip r:embed="rId5"/>
          <a:srcRect l="-44456" r="-44456"/>
          <a:stretch>
            <a:fillRect/>
          </a:stretch>
        </p:blipFill>
        <p:spPr>
          <a:xfrm>
            <a:off x="-304219" y="8716419"/>
            <a:ext cx="8787673" cy="7790679"/>
          </a:xfrm>
          <a:prstGeom prst="rect">
            <a:avLst/>
          </a:prstGeom>
        </p:spPr>
      </p:pic>
      <p:pic>
        <p:nvPicPr>
          <p:cNvPr id="22" name="図 21" descr="MB90042617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600" r="1"/>
          <a:stretch/>
        </p:blipFill>
        <p:spPr>
          <a:xfrm>
            <a:off x="7552174" y="12506627"/>
            <a:ext cx="3087723" cy="3644522"/>
          </a:xfrm>
          <a:prstGeom prst="rect">
            <a:avLst/>
          </a:prstGeom>
        </p:spPr>
      </p:pic>
      <p:sp>
        <p:nvSpPr>
          <p:cNvPr id="23" name="右矢印 22"/>
          <p:cNvSpPr/>
          <p:nvPr/>
        </p:nvSpPr>
        <p:spPr>
          <a:xfrm>
            <a:off x="6012797" y="12787337"/>
            <a:ext cx="1684724" cy="3093744"/>
          </a:xfrm>
          <a:prstGeom prst="rightArrow">
            <a:avLst>
              <a:gd name="adj1" fmla="val 50000"/>
              <a:gd name="adj2" fmla="val 56108"/>
            </a:avLst>
          </a:prstGeom>
          <a:solidFill>
            <a:srgbClr val="FFD9BD">
              <a:alpha val="71000"/>
            </a:srgbClr>
          </a:solidFill>
          <a:effectLst>
            <a:outerShdw blurRad="40000" dist="23000" dir="5400000" rotWithShape="0">
              <a:srgbClr val="000000">
                <a:alpha val="4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コンテンツ プレースホルダー 3" descr="super-micro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3" t="39367" r="41741" b="43410"/>
          <a:stretch/>
        </p:blipFill>
        <p:spPr bwMode="gray">
          <a:xfrm>
            <a:off x="9916341" y="13795790"/>
            <a:ext cx="232118" cy="23211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25" name="AutoShape 8"/>
          <p:cNvSpPr>
            <a:spLocks noChangeArrowheads="1"/>
          </p:cNvSpPr>
          <p:nvPr/>
        </p:nvSpPr>
        <p:spPr bwMode="auto">
          <a:xfrm rot="13528854">
            <a:off x="10737629" y="12361847"/>
            <a:ext cx="234434" cy="1528234"/>
          </a:xfrm>
          <a:prstGeom prst="can">
            <a:avLst>
              <a:gd name="adj" fmla="val 114879"/>
            </a:avLst>
          </a:prstGeom>
          <a:solidFill>
            <a:schemeClr val="tx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982452" y="113019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13447219" y="13386125"/>
            <a:ext cx="3651082" cy="200851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mpd="sng">
            <a:solidFill>
              <a:schemeClr val="bg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solidFill>
                  <a:schemeClr val="tx1"/>
                </a:solidFill>
              </a:rPr>
              <a:t>Reader</a:t>
            </a:r>
            <a:r>
              <a:rPr lang="en-US" altLang="ja-JP" sz="6600" dirty="0" smtClean="0">
                <a:solidFill>
                  <a:schemeClr val="tx1"/>
                </a:solidFill>
              </a:rPr>
              <a:t>/ Writer</a:t>
            </a:r>
            <a:endParaRPr kumimoji="1" lang="en-US" altLang="ja-JP" sz="6600" dirty="0" smtClean="0">
              <a:solidFill>
                <a:schemeClr val="tx1"/>
              </a:solidFill>
            </a:endParaRPr>
          </a:p>
        </p:txBody>
      </p:sp>
      <p:cxnSp>
        <p:nvCxnSpPr>
          <p:cNvPr id="28" name="曲線コネクタ 27"/>
          <p:cNvCxnSpPr/>
          <p:nvPr/>
        </p:nvCxnSpPr>
        <p:spPr>
          <a:xfrm>
            <a:off x="11442175" y="12631727"/>
            <a:ext cx="1963383" cy="1283121"/>
          </a:xfrm>
          <a:prstGeom prst="curvedConnector3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989743" y="16151149"/>
            <a:ext cx="8676842" cy="1094291"/>
          </a:xfrm>
          <a:prstGeom prst="rect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 smtClean="0">
                <a:solidFill>
                  <a:schemeClr val="bg1"/>
                </a:solidFill>
              </a:rPr>
              <a:t>The tag is implanted near the lesion through bronchoscope before the operation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713173" y="9556921"/>
            <a:ext cx="10364850" cy="1146559"/>
          </a:xfrm>
          <a:prstGeom prst="rect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 smtClean="0">
                <a:solidFill>
                  <a:schemeClr val="bg1"/>
                </a:solidFill>
              </a:rPr>
              <a:t>the sensor antenna is inserted into body through an endoscopic channel, and it receives an RFID signal</a:t>
            </a:r>
            <a:endParaRPr lang="en-US" altLang="ja-JP" sz="3600" dirty="0">
              <a:solidFill>
                <a:schemeClr val="bg1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H="1" flipV="1">
            <a:off x="10194558" y="13914848"/>
            <a:ext cx="676328" cy="1384636"/>
          </a:xfrm>
          <a:prstGeom prst="straightConnector1">
            <a:avLst/>
          </a:prstGeom>
          <a:ln w="63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9669301" y="10943966"/>
            <a:ext cx="6686504" cy="1157353"/>
          </a:xfrm>
          <a:prstGeom prst="rect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600" dirty="0" smtClean="0"/>
              <a:t>The tag position is estimated from strength of the received signal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639897" y="15566488"/>
            <a:ext cx="777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tag</a:t>
            </a:r>
            <a:endParaRPr kumimoji="1" lang="ja-JP" altLang="en-US" sz="3600" dirty="0"/>
          </a:p>
        </p:txBody>
      </p:sp>
      <p:sp>
        <p:nvSpPr>
          <p:cNvPr id="100" name="正方形/長方形 99"/>
          <p:cNvSpPr/>
          <p:nvPr/>
        </p:nvSpPr>
        <p:spPr>
          <a:xfrm>
            <a:off x="579382" y="18883955"/>
            <a:ext cx="17396684" cy="1191530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7200" dirty="0" smtClean="0"/>
              <a:t>Problem in 3D positioning</a:t>
            </a:r>
            <a:endParaRPr kumimoji="1" lang="ja-JP" altLang="en-US" sz="72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18168457" y="22494588"/>
            <a:ext cx="11766225" cy="1191530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7200" dirty="0" smtClean="0"/>
              <a:t>Result</a:t>
            </a:r>
            <a:endParaRPr kumimoji="1" lang="ja-JP" altLang="en-US" sz="7200" dirty="0"/>
          </a:p>
        </p:txBody>
      </p:sp>
      <p:pic>
        <p:nvPicPr>
          <p:cNvPr id="104" name="図 103" descr="antenna_4_100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077" y="24940308"/>
            <a:ext cx="10193592" cy="7667948"/>
          </a:xfrm>
          <a:prstGeom prst="rect">
            <a:avLst/>
          </a:prstGeom>
        </p:spPr>
      </p:pic>
      <p:sp>
        <p:nvSpPr>
          <p:cNvPr id="105" name="テキスト ボックス 104"/>
          <p:cNvSpPr txBox="1"/>
          <p:nvPr/>
        </p:nvSpPr>
        <p:spPr>
          <a:xfrm>
            <a:off x="18244764" y="24141697"/>
            <a:ext cx="11017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The estimation error performance against the initial </a:t>
            </a:r>
            <a:endParaRPr kumimoji="1" lang="ja-JP" altLang="en-US" sz="4000" dirty="0"/>
          </a:p>
        </p:txBody>
      </p:sp>
      <p:graphicFrame>
        <p:nvGraphicFramePr>
          <p:cNvPr id="106" name="オブジェクト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402747"/>
              </p:ext>
            </p:extLst>
          </p:nvPr>
        </p:nvGraphicFramePr>
        <p:xfrm>
          <a:off x="29025693" y="24225414"/>
          <a:ext cx="663757" cy="62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数式" r:id="rId9" imgW="139700" imgH="177800" progId="Equation.3">
                  <p:embed/>
                </p:oleObj>
              </mc:Choice>
              <mc:Fallback>
                <p:oleObj name="数式" r:id="rId9" imgW="1397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025693" y="24225414"/>
                        <a:ext cx="663757" cy="624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正方形/長方形 106"/>
          <p:cNvSpPr/>
          <p:nvPr/>
        </p:nvSpPr>
        <p:spPr>
          <a:xfrm>
            <a:off x="23476181" y="32243556"/>
            <a:ext cx="13388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/>
              <a:t>initial </a:t>
            </a:r>
            <a:endParaRPr lang="ja-JP" altLang="en-US" sz="4000" dirty="0"/>
          </a:p>
        </p:txBody>
      </p:sp>
      <p:sp>
        <p:nvSpPr>
          <p:cNvPr id="109" name="正方形/長方形 108"/>
          <p:cNvSpPr/>
          <p:nvPr/>
        </p:nvSpPr>
        <p:spPr>
          <a:xfrm>
            <a:off x="19406377" y="26291990"/>
            <a:ext cx="800219" cy="4859513"/>
          </a:xfrm>
          <a:prstGeom prst="rect">
            <a:avLst/>
          </a:prstGeom>
        </p:spPr>
        <p:txBody>
          <a:bodyPr vert="vert270" wrap="none" anchor="ctr" anchorCtr="1">
            <a:spAutoFit/>
          </a:bodyPr>
          <a:lstStyle/>
          <a:p>
            <a:r>
              <a:rPr lang="en-US" altLang="ja-JP" sz="4000" dirty="0" smtClean="0"/>
              <a:t>estimation  error [mm] </a:t>
            </a:r>
            <a:endParaRPr lang="ja-JP" altLang="en-US" sz="4000" dirty="0"/>
          </a:p>
        </p:txBody>
      </p:sp>
      <p:sp>
        <p:nvSpPr>
          <p:cNvPr id="110" name="正方形/長方形 109"/>
          <p:cNvSpPr/>
          <p:nvPr/>
        </p:nvSpPr>
        <p:spPr>
          <a:xfrm>
            <a:off x="27709377" y="25654253"/>
            <a:ext cx="923625" cy="29805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joint </a:t>
            </a:r>
            <a:endParaRPr kumimoji="1" lang="ja-JP" altLang="en-US" sz="16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27722465" y="25981777"/>
            <a:ext cx="910537" cy="19891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not joint</a:t>
            </a:r>
            <a:r>
              <a:rPr kumimoji="1" lang="en-US" altLang="ja-JP" sz="1600" dirty="0" smtClean="0"/>
              <a:t> </a:t>
            </a:r>
            <a:endParaRPr kumimoji="1" lang="ja-JP" altLang="en-US" sz="1600" dirty="0"/>
          </a:p>
        </p:txBody>
      </p:sp>
      <p:graphicFrame>
        <p:nvGraphicFramePr>
          <p:cNvPr id="114" name="オブジェクト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065422"/>
              </p:ext>
            </p:extLst>
          </p:nvPr>
        </p:nvGraphicFramePr>
        <p:xfrm>
          <a:off x="25116146" y="32276245"/>
          <a:ext cx="718021" cy="67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数式" r:id="rId11" imgW="139700" imgH="177800" progId="Equation.3">
                  <p:embed/>
                </p:oleObj>
              </mc:Choice>
              <mc:Fallback>
                <p:oleObj name="数式" r:id="rId11" imgW="1397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16146" y="32276245"/>
                        <a:ext cx="718021" cy="675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テキスト ボックス 122"/>
          <p:cNvSpPr txBox="1"/>
          <p:nvPr/>
        </p:nvSpPr>
        <p:spPr>
          <a:xfrm>
            <a:off x="898675" y="20906482"/>
            <a:ext cx="6072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The cost function is given by</a:t>
            </a:r>
            <a:endParaRPr lang="en-US" altLang="ja-JP" sz="40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3045513" y="23825199"/>
            <a:ext cx="195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Tag Position</a:t>
            </a:r>
            <a:endParaRPr kumimoji="1" lang="ja-JP" altLang="en-US" sz="2800" dirty="0"/>
          </a:p>
        </p:txBody>
      </p:sp>
      <p:sp>
        <p:nvSpPr>
          <p:cNvPr id="152" name="1 つの角を切り取った四角形 151"/>
          <p:cNvSpPr>
            <a:spLocks noChangeArrowheads="1"/>
          </p:cNvSpPr>
          <p:nvPr/>
        </p:nvSpPr>
        <p:spPr bwMode="auto">
          <a:xfrm>
            <a:off x="559594" y="42376847"/>
            <a:ext cx="29293344" cy="491234"/>
          </a:xfrm>
          <a:prstGeom prst="snip1Rect">
            <a:avLst>
              <a:gd name="adj" fmla="val 0"/>
            </a:avLst>
          </a:prstGeom>
          <a:solidFill>
            <a:srgbClr val="99CC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ja-JP" altLang="en-US" sz="2400" dirty="0">
              <a:latin typeface="Calibri" charset="0"/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1133591" y="27759585"/>
            <a:ext cx="3144126" cy="961097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4800" dirty="0" smtClean="0"/>
              <a:t>Problem</a:t>
            </a:r>
            <a:endParaRPr kumimoji="1" lang="ja-JP" altLang="en-US" sz="4800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1829546" y="29046635"/>
            <a:ext cx="148837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・</a:t>
            </a:r>
            <a:r>
              <a:rPr lang="en-US" altLang="ja-JP" sz="4000" dirty="0" smtClean="0"/>
              <a:t>Tag gain information       is unknown at the receiver.</a:t>
            </a:r>
          </a:p>
          <a:p>
            <a:r>
              <a:rPr lang="ja-JP" altLang="en-US" sz="4000" dirty="0" smtClean="0"/>
              <a:t>・</a:t>
            </a:r>
            <a:r>
              <a:rPr lang="en-US" altLang="ja-JP" sz="4000" dirty="0" smtClean="0"/>
              <a:t>Without tag gain information, the distance is not estimated correctly.</a:t>
            </a:r>
          </a:p>
        </p:txBody>
      </p:sp>
      <p:graphicFrame>
        <p:nvGraphicFramePr>
          <p:cNvPr id="156" name="オブジェクト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491679"/>
              </p:ext>
            </p:extLst>
          </p:nvPr>
        </p:nvGraphicFramePr>
        <p:xfrm>
          <a:off x="6517076" y="29120053"/>
          <a:ext cx="598856" cy="59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数式" r:id="rId12" imgW="139700" imgH="139700" progId="Equation.3">
                  <p:embed/>
                </p:oleObj>
              </mc:Choice>
              <mc:Fallback>
                <p:oleObj name="数式" r:id="rId12" imgW="1397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17076" y="29120053"/>
                        <a:ext cx="598856" cy="595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角丸四角形 157"/>
          <p:cNvSpPr/>
          <p:nvPr/>
        </p:nvSpPr>
        <p:spPr>
          <a:xfrm>
            <a:off x="1133591" y="31189348"/>
            <a:ext cx="3144126" cy="961097"/>
          </a:xfrm>
          <a:prstGeom prst="roundRect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4800" dirty="0" smtClean="0"/>
              <a:t>Solution</a:t>
            </a:r>
            <a:endParaRPr kumimoji="1" lang="ja-JP" altLang="en-US" sz="4800" dirty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230675" y="32289722"/>
            <a:ext cx="177372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・</a:t>
            </a:r>
            <a:r>
              <a:rPr lang="en-US" altLang="ja-JP" sz="4000" dirty="0" smtClean="0"/>
              <a:t>the tag gain and the position are estimated simultaneously.</a:t>
            </a:r>
          </a:p>
          <a:p>
            <a:r>
              <a:rPr lang="ja-JP" altLang="en-US" sz="4000" dirty="0"/>
              <a:t>・</a:t>
            </a:r>
            <a:r>
              <a:rPr lang="en-US" altLang="ja-JP" sz="4000" dirty="0" smtClean="0"/>
              <a:t>the tag position and gain are estimated by minimizing this estimation error criteria.</a:t>
            </a: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9604867" y="33058177"/>
            <a:ext cx="105190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4000" dirty="0" smtClean="0"/>
              <a:t>・</a:t>
            </a:r>
            <a:r>
              <a:rPr lang="en-US" altLang="ja-JP" sz="4000" dirty="0"/>
              <a:t>P</a:t>
            </a:r>
            <a:r>
              <a:rPr lang="en-US" altLang="ja-JP" sz="4000" dirty="0" smtClean="0"/>
              <a:t>roposed </a:t>
            </a:r>
            <a:r>
              <a:rPr lang="en-US" altLang="ja-JP" sz="4000" dirty="0"/>
              <a:t>algorithm </a:t>
            </a:r>
            <a:r>
              <a:rPr lang="en-US" altLang="ja-JP" sz="4000" dirty="0" smtClean="0"/>
              <a:t>can </a:t>
            </a:r>
            <a:r>
              <a:rPr lang="en-US" altLang="ja-JP" sz="4000" dirty="0"/>
              <a:t>estimate the tag </a:t>
            </a:r>
            <a:endParaRPr lang="en-US" altLang="ja-JP" sz="4000" dirty="0" smtClean="0"/>
          </a:p>
          <a:p>
            <a:pPr algn="just"/>
            <a:r>
              <a:rPr lang="en-US" altLang="ja-JP" sz="4000" dirty="0"/>
              <a:t> </a:t>
            </a:r>
            <a:r>
              <a:rPr lang="en-US" altLang="ja-JP" sz="4000" dirty="0" smtClean="0"/>
              <a:t> position even </a:t>
            </a:r>
            <a:r>
              <a:rPr lang="en-US" altLang="ja-JP" sz="4000" dirty="0"/>
              <a:t>if initial </a:t>
            </a:r>
            <a:r>
              <a:rPr lang="en-US" altLang="ja-JP" sz="4000" dirty="0" smtClean="0"/>
              <a:t>estimated </a:t>
            </a:r>
            <a:r>
              <a:rPr lang="en-US" altLang="ja-JP" sz="4000" dirty="0"/>
              <a:t>tag gain tilde </a:t>
            </a:r>
            <a:r>
              <a:rPr lang="ja-JP" altLang="ja-JP" sz="4000" dirty="0"/>
              <a:t>α</a:t>
            </a: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</a:p>
          <a:p>
            <a:pPr algn="just"/>
            <a:r>
              <a:rPr lang="en-US" altLang="ja-JP" sz="4000" dirty="0"/>
              <a:t> </a:t>
            </a:r>
            <a:r>
              <a:rPr lang="en-US" altLang="ja-JP" sz="4000" dirty="0" smtClean="0"/>
              <a:t> is </a:t>
            </a:r>
            <a:r>
              <a:rPr lang="en-US" altLang="ja-JP" sz="4000" dirty="0"/>
              <a:t>different from </a:t>
            </a:r>
            <a:r>
              <a:rPr lang="en-US" altLang="ja-JP" sz="4000" dirty="0" smtClean="0"/>
              <a:t>true tag </a:t>
            </a:r>
            <a:r>
              <a:rPr lang="en-US" altLang="ja-JP" sz="4000" dirty="0"/>
              <a:t>gain </a:t>
            </a:r>
            <a:r>
              <a:rPr lang="ja-JP" altLang="ja-JP" sz="4000" dirty="0"/>
              <a:t>α</a:t>
            </a:r>
            <a:r>
              <a:rPr lang="en-US" altLang="ja-JP" sz="4000" dirty="0" smtClean="0"/>
              <a:t>.</a:t>
            </a:r>
          </a:p>
          <a:p>
            <a:pPr algn="just"/>
            <a:endParaRPr lang="en-US" altLang="ja-JP" sz="4000" dirty="0"/>
          </a:p>
          <a:p>
            <a:pPr algn="just"/>
            <a:r>
              <a:rPr lang="ja-JP" altLang="en-US" sz="4000" dirty="0" smtClean="0"/>
              <a:t>・</a:t>
            </a:r>
            <a:r>
              <a:rPr lang="en-US" altLang="ja-JP" sz="4000" dirty="0"/>
              <a:t>This means that the proposed scheme is capable </a:t>
            </a:r>
            <a:r>
              <a:rPr lang="en-US" altLang="ja-JP" sz="4000" dirty="0" smtClean="0"/>
              <a:t> </a:t>
            </a:r>
          </a:p>
          <a:p>
            <a:pPr algn="just"/>
            <a:r>
              <a:rPr lang="en-US" altLang="ja-JP" sz="4000" dirty="0"/>
              <a:t> </a:t>
            </a:r>
            <a:r>
              <a:rPr lang="en-US" altLang="ja-JP" sz="4000" dirty="0" smtClean="0"/>
              <a:t> of </a:t>
            </a:r>
            <a:r>
              <a:rPr lang="en-US" altLang="ja-JP" sz="4000" dirty="0"/>
              <a:t>estimating the tag position accurately even if </a:t>
            </a:r>
            <a:endParaRPr lang="en-US" altLang="ja-JP" sz="4000" dirty="0" smtClean="0"/>
          </a:p>
          <a:p>
            <a:pPr algn="just"/>
            <a:r>
              <a:rPr lang="en-US" altLang="ja-JP" sz="4000" dirty="0"/>
              <a:t> </a:t>
            </a:r>
            <a:r>
              <a:rPr lang="en-US" altLang="ja-JP" sz="4000" dirty="0" smtClean="0"/>
              <a:t> the </a:t>
            </a:r>
            <a:r>
              <a:rPr lang="en-US" altLang="ja-JP" sz="4000" dirty="0"/>
              <a:t>tag gain is not known at the receiver.  </a:t>
            </a:r>
            <a:endParaRPr lang="ja-JP" altLang="ja-JP" sz="4000" dirty="0"/>
          </a:p>
          <a:p>
            <a:pPr algn="just"/>
            <a:endParaRPr lang="ja-JP" altLang="ja-JP" sz="4000" dirty="0"/>
          </a:p>
          <a:p>
            <a:pPr algn="just"/>
            <a:endParaRPr lang="en-US" altLang="ja-JP" sz="4000" dirty="0" smtClean="0"/>
          </a:p>
        </p:txBody>
      </p:sp>
      <p:sp>
        <p:nvSpPr>
          <p:cNvPr id="161" name="正方形/長方形 160"/>
          <p:cNvSpPr/>
          <p:nvPr/>
        </p:nvSpPr>
        <p:spPr>
          <a:xfrm>
            <a:off x="17673640" y="7135035"/>
            <a:ext cx="11862491" cy="1191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7200" dirty="0" smtClean="0"/>
              <a:t>3D Positioning</a:t>
            </a:r>
            <a:endParaRPr kumimoji="1" lang="ja-JP" altLang="en-US" sz="7200" dirty="0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20935127" y="13124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3" name="円柱 162"/>
          <p:cNvSpPr/>
          <p:nvPr/>
        </p:nvSpPr>
        <p:spPr>
          <a:xfrm>
            <a:off x="19169334" y="10519786"/>
            <a:ext cx="924972" cy="2606178"/>
          </a:xfrm>
          <a:prstGeom prst="can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#1</a:t>
            </a:r>
            <a:endParaRPr kumimoji="1" lang="ja-JP" altLang="en-US" dirty="0" smtClean="0"/>
          </a:p>
        </p:txBody>
      </p:sp>
      <p:sp>
        <p:nvSpPr>
          <p:cNvPr id="166" name="フレーム 165"/>
          <p:cNvSpPr/>
          <p:nvPr/>
        </p:nvSpPr>
        <p:spPr>
          <a:xfrm rot="21240362">
            <a:off x="22103034" y="17751803"/>
            <a:ext cx="1176491" cy="275584"/>
          </a:xfrm>
          <a:prstGeom prst="frame">
            <a:avLst>
              <a:gd name="adj1" fmla="val 13888"/>
            </a:avLst>
          </a:prstGeom>
          <a:solidFill>
            <a:schemeClr val="bg1"/>
          </a:solidFill>
          <a:ln w="190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67" name="直線矢印コネクタ 166"/>
          <p:cNvCxnSpPr>
            <a:stCxn id="163" idx="3"/>
            <a:endCxn id="166" idx="2"/>
          </p:cNvCxnSpPr>
          <p:nvPr/>
        </p:nvCxnSpPr>
        <p:spPr>
          <a:xfrm>
            <a:off x="19631820" y="13125964"/>
            <a:ext cx="3073849" cy="490067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/>
          <p:cNvCxnSpPr>
            <a:stCxn id="184" idx="3"/>
            <a:endCxn id="166" idx="2"/>
          </p:cNvCxnSpPr>
          <p:nvPr/>
        </p:nvCxnSpPr>
        <p:spPr>
          <a:xfrm flipH="1">
            <a:off x="22705669" y="11822875"/>
            <a:ext cx="1681027" cy="620375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直線矢印コネクタ 168"/>
          <p:cNvCxnSpPr>
            <a:stCxn id="182" idx="3"/>
            <a:endCxn id="166" idx="2"/>
          </p:cNvCxnSpPr>
          <p:nvPr/>
        </p:nvCxnSpPr>
        <p:spPr>
          <a:xfrm flipH="1">
            <a:off x="22705669" y="14486657"/>
            <a:ext cx="5422729" cy="353997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直線矢印コネクタ 169"/>
          <p:cNvCxnSpPr>
            <a:stCxn id="183" idx="3"/>
            <a:endCxn id="166" idx="2"/>
          </p:cNvCxnSpPr>
          <p:nvPr/>
        </p:nvCxnSpPr>
        <p:spPr>
          <a:xfrm>
            <a:off x="22456968" y="15217937"/>
            <a:ext cx="248701" cy="280869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テキスト ボックス 171"/>
          <p:cNvSpPr txBox="1"/>
          <p:nvPr/>
        </p:nvSpPr>
        <p:spPr>
          <a:xfrm>
            <a:off x="21799882" y="18176069"/>
            <a:ext cx="1918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RFID tag</a:t>
            </a:r>
            <a:endParaRPr kumimoji="1" lang="ja-JP" altLang="en-US" sz="4000" dirty="0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7943682" y="8780597"/>
            <a:ext cx="3638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Sensor antennas</a:t>
            </a:r>
            <a:endParaRPr kumimoji="1" lang="ja-JP" altLang="en-US" sz="4000" dirty="0"/>
          </a:p>
        </p:txBody>
      </p:sp>
      <p:sp>
        <p:nvSpPr>
          <p:cNvPr id="183" name="円柱 182"/>
          <p:cNvSpPr/>
          <p:nvPr/>
        </p:nvSpPr>
        <p:spPr>
          <a:xfrm>
            <a:off x="21994482" y="12611759"/>
            <a:ext cx="924972" cy="2606178"/>
          </a:xfrm>
          <a:prstGeom prst="can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#4</a:t>
            </a:r>
            <a:endParaRPr kumimoji="1" lang="ja-JP" altLang="en-US" dirty="0" smtClean="0"/>
          </a:p>
        </p:txBody>
      </p:sp>
      <p:sp>
        <p:nvSpPr>
          <p:cNvPr id="184" name="円柱 183"/>
          <p:cNvSpPr/>
          <p:nvPr/>
        </p:nvSpPr>
        <p:spPr>
          <a:xfrm>
            <a:off x="23924210" y="9216697"/>
            <a:ext cx="924972" cy="2606178"/>
          </a:xfrm>
          <a:prstGeom prst="can">
            <a:avLst/>
          </a:prstGeom>
          <a:solidFill>
            <a:srgbClr val="0B28B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#3</a:t>
            </a:r>
            <a:endParaRPr kumimoji="1" lang="ja-JP" altLang="en-US" dirty="0" smtClean="0"/>
          </a:p>
        </p:txBody>
      </p:sp>
      <p:pic>
        <p:nvPicPr>
          <p:cNvPr id="2" name="図 1" descr="latex-image-1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527" y="15217937"/>
            <a:ext cx="355600" cy="279400"/>
          </a:xfrm>
          <a:prstGeom prst="rect">
            <a:avLst/>
          </a:prstGeom>
        </p:spPr>
      </p:pic>
      <p:pic>
        <p:nvPicPr>
          <p:cNvPr id="3" name="図 2" descr="latex-image-1.pd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673" y="15638555"/>
            <a:ext cx="368300" cy="279400"/>
          </a:xfrm>
          <a:prstGeom prst="rect">
            <a:avLst/>
          </a:prstGeom>
        </p:spPr>
      </p:pic>
      <p:pic>
        <p:nvPicPr>
          <p:cNvPr id="4" name="図 3" descr="latex-image-1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917" y="13802530"/>
            <a:ext cx="368300" cy="292100"/>
          </a:xfrm>
          <a:prstGeom prst="rect">
            <a:avLst/>
          </a:prstGeom>
        </p:spPr>
      </p:pic>
      <p:pic>
        <p:nvPicPr>
          <p:cNvPr id="5" name="図 4" descr="latex-image-1.pd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861" y="16280148"/>
            <a:ext cx="368300" cy="279400"/>
          </a:xfrm>
          <a:prstGeom prst="rect">
            <a:avLst/>
          </a:prstGeom>
        </p:spPr>
      </p:pic>
      <p:pic>
        <p:nvPicPr>
          <p:cNvPr id="7" name="図 6" descr="latex-image-1.pdf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968" y="12506627"/>
            <a:ext cx="520700" cy="393700"/>
          </a:xfrm>
          <a:prstGeom prst="rect">
            <a:avLst/>
          </a:prstGeom>
        </p:spPr>
      </p:pic>
      <p:pic>
        <p:nvPicPr>
          <p:cNvPr id="8" name="図 7" descr="latex-image-1.pdf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540" y="13687153"/>
            <a:ext cx="533400" cy="393700"/>
          </a:xfrm>
          <a:prstGeom prst="rect">
            <a:avLst/>
          </a:prstGeom>
        </p:spPr>
      </p:pic>
      <p:pic>
        <p:nvPicPr>
          <p:cNvPr id="10" name="図 9" descr="latex-image-1.pdf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930" y="10867301"/>
            <a:ext cx="533400" cy="393700"/>
          </a:xfrm>
          <a:prstGeom prst="rect">
            <a:avLst/>
          </a:prstGeom>
        </p:spPr>
      </p:pic>
      <p:pic>
        <p:nvPicPr>
          <p:cNvPr id="11" name="図 10" descr="latex-image-1.pdf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5618" y="14486657"/>
            <a:ext cx="533400" cy="393700"/>
          </a:xfrm>
          <a:prstGeom prst="rect">
            <a:avLst/>
          </a:prstGeom>
        </p:spPr>
      </p:pic>
      <p:pic>
        <p:nvPicPr>
          <p:cNvPr id="15" name="図 14" descr="latex-image-1.pdf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893" y="13516347"/>
            <a:ext cx="431800" cy="304800"/>
          </a:xfrm>
          <a:prstGeom prst="rect">
            <a:avLst/>
          </a:prstGeom>
        </p:spPr>
      </p:pic>
      <p:pic>
        <p:nvPicPr>
          <p:cNvPr id="16" name="図 15" descr="latex-image-1.pdf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405" y="14958561"/>
            <a:ext cx="444500" cy="304800"/>
          </a:xfrm>
          <a:prstGeom prst="rect">
            <a:avLst/>
          </a:prstGeom>
        </p:spPr>
      </p:pic>
      <p:pic>
        <p:nvPicPr>
          <p:cNvPr id="17" name="図 16" descr="latex-image-1.pdf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846" y="12095658"/>
            <a:ext cx="444500" cy="304800"/>
          </a:xfrm>
          <a:prstGeom prst="rect">
            <a:avLst/>
          </a:prstGeom>
        </p:spPr>
      </p:pic>
      <p:pic>
        <p:nvPicPr>
          <p:cNvPr id="18" name="図 17" descr="latex-image-1.pdf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5153" y="15410599"/>
            <a:ext cx="444500" cy="304800"/>
          </a:xfrm>
          <a:prstGeom prst="rect">
            <a:avLst/>
          </a:prstGeom>
        </p:spPr>
      </p:pic>
      <p:pic>
        <p:nvPicPr>
          <p:cNvPr id="29" name="図 28" descr="latex-image-1.pdf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746" y="19089367"/>
            <a:ext cx="3987800" cy="482600"/>
          </a:xfrm>
          <a:prstGeom prst="rect">
            <a:avLst/>
          </a:prstGeom>
        </p:spPr>
      </p:pic>
      <p:pic>
        <p:nvPicPr>
          <p:cNvPr id="224" name="図 223" descr="latex-image-1.pdf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6530" y="17082572"/>
            <a:ext cx="558800" cy="393700"/>
          </a:xfrm>
          <a:prstGeom prst="rect">
            <a:avLst/>
          </a:prstGeom>
        </p:spPr>
      </p:pic>
      <p:pic>
        <p:nvPicPr>
          <p:cNvPr id="225" name="図 224" descr="latex-image-1.pdf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7789" y="17925751"/>
            <a:ext cx="393700" cy="279400"/>
          </a:xfrm>
          <a:prstGeom prst="rect">
            <a:avLst/>
          </a:prstGeom>
        </p:spPr>
      </p:pic>
      <p:sp>
        <p:nvSpPr>
          <p:cNvPr id="226" name="テキスト ボックス 225"/>
          <p:cNvSpPr txBox="1"/>
          <p:nvPr/>
        </p:nvSpPr>
        <p:spPr>
          <a:xfrm>
            <a:off x="25855880" y="17014607"/>
            <a:ext cx="326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Received </a:t>
            </a:r>
            <a:r>
              <a:rPr lang="en-US" altLang="ja-JP" sz="2400" dirty="0" smtClean="0"/>
              <a:t>Signal Strength</a:t>
            </a:r>
            <a:endParaRPr kumimoji="1" lang="ja-JP" altLang="en-US" sz="2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5353257" y="17795801"/>
            <a:ext cx="433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Distance between tag and sensor</a:t>
            </a:r>
            <a:endParaRPr kumimoji="1" lang="ja-JP" altLang="en-US" sz="2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4207199" y="19089367"/>
            <a:ext cx="511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position of the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 k</a:t>
            </a:r>
            <a:r>
              <a:rPr kumimoji="1" lang="en-US" altLang="ja-JP" sz="2400" dirty="0" smtClean="0"/>
              <a:t>-</a:t>
            </a:r>
            <a:r>
              <a:rPr kumimoji="1" lang="en-US" altLang="ja-JP" sz="2400" dirty="0" err="1" smtClean="0"/>
              <a:t>th</a:t>
            </a:r>
            <a:r>
              <a:rPr kumimoji="1" lang="en-US" altLang="ja-JP" sz="2400" dirty="0" smtClean="0"/>
              <a:t> sensor antenna</a:t>
            </a:r>
            <a:endParaRPr kumimoji="1" lang="ja-JP" altLang="en-US" sz="2400" dirty="0"/>
          </a:p>
        </p:txBody>
      </p:sp>
      <p:sp>
        <p:nvSpPr>
          <p:cNvPr id="227" name="右矢印 226"/>
          <p:cNvSpPr/>
          <p:nvPr/>
        </p:nvSpPr>
        <p:spPr>
          <a:xfrm>
            <a:off x="22361344" y="20727391"/>
            <a:ext cx="2113107" cy="119282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10099324" y="16922274"/>
            <a:ext cx="4998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3D positioning is required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pic>
        <p:nvPicPr>
          <p:cNvPr id="229" name="図 228" descr="latex-image-1.pdf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867" y="20942317"/>
            <a:ext cx="1689100" cy="977900"/>
          </a:xfrm>
          <a:prstGeom prst="rect">
            <a:avLst/>
          </a:prstGeom>
        </p:spPr>
      </p:pic>
      <p:pic>
        <p:nvPicPr>
          <p:cNvPr id="230" name="図 229" descr="latex-image-1.pdf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2488" y="20978432"/>
            <a:ext cx="2209800" cy="1104900"/>
          </a:xfrm>
          <a:prstGeom prst="rect">
            <a:avLst/>
          </a:prstGeom>
        </p:spPr>
      </p:pic>
      <p:sp>
        <p:nvSpPr>
          <p:cNvPr id="231" name="テキスト ボックス 230"/>
          <p:cNvSpPr txBox="1"/>
          <p:nvPr/>
        </p:nvSpPr>
        <p:spPr>
          <a:xfrm>
            <a:off x="18462968" y="20075485"/>
            <a:ext cx="4566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Relationship between distance and </a:t>
            </a:r>
          </a:p>
          <a:p>
            <a:r>
              <a:rPr kumimoji="1" lang="en-US" altLang="ja-JP" sz="2400" dirty="0" smtClean="0"/>
              <a:t>signal strength</a:t>
            </a:r>
            <a:endParaRPr kumimoji="1" lang="ja-JP" altLang="en-US" sz="2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3968322" y="19939191"/>
            <a:ext cx="5047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Distance can be estimated  by applying</a:t>
            </a:r>
          </a:p>
          <a:p>
            <a:r>
              <a:rPr lang="en-US" altLang="ja-JP" sz="2400" dirty="0" smtClean="0"/>
              <a:t>the measured signal strength to:</a:t>
            </a:r>
            <a:endParaRPr kumimoji="1" lang="ja-JP" altLang="en-US" sz="2400" dirty="0"/>
          </a:p>
        </p:txBody>
      </p:sp>
      <p:pic>
        <p:nvPicPr>
          <p:cNvPr id="233" name="図 232" descr="latex-image-1.pdf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17" y="21920217"/>
            <a:ext cx="8234574" cy="1640723"/>
          </a:xfrm>
          <a:prstGeom prst="rect">
            <a:avLst/>
          </a:prstGeom>
        </p:spPr>
      </p:pic>
      <p:pic>
        <p:nvPicPr>
          <p:cNvPr id="234" name="図 233" descr="latex-image-1.pdf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07" y="24522161"/>
            <a:ext cx="2565400" cy="482600"/>
          </a:xfrm>
          <a:prstGeom prst="rect">
            <a:avLst/>
          </a:prstGeom>
        </p:spPr>
      </p:pic>
      <p:pic>
        <p:nvPicPr>
          <p:cNvPr id="235" name="図 234" descr="latex-image-1.pdf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892" y="24604851"/>
            <a:ext cx="279400" cy="215900"/>
          </a:xfrm>
          <a:prstGeom prst="rect">
            <a:avLst/>
          </a:prstGeom>
        </p:spPr>
      </p:pic>
      <p:sp>
        <p:nvSpPr>
          <p:cNvPr id="112" name="テキスト ボックス 111"/>
          <p:cNvSpPr txBox="1"/>
          <p:nvPr/>
        </p:nvSpPr>
        <p:spPr>
          <a:xfrm>
            <a:off x="8029788" y="23963804"/>
            <a:ext cx="14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Tag Gain</a:t>
            </a:r>
            <a:endParaRPr kumimoji="1" lang="ja-JP" altLang="en-US" sz="28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035187" y="25455677"/>
            <a:ext cx="16908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The tag position is obtained by searching for </a:t>
            </a:r>
            <a:r>
              <a:rPr lang="en-US" altLang="ja-JP" sz="4000" b="1" dirty="0" smtClean="0"/>
              <a:t>t</a:t>
            </a:r>
            <a:r>
              <a:rPr lang="en-US" altLang="ja-JP" sz="4000" dirty="0" smtClean="0"/>
              <a:t> which minimizes the cost function.</a:t>
            </a:r>
            <a:endParaRPr lang="en-US" altLang="ja-JP" sz="4000" dirty="0"/>
          </a:p>
        </p:txBody>
      </p:sp>
      <p:sp>
        <p:nvSpPr>
          <p:cNvPr id="237" name="右矢印 236"/>
          <p:cNvSpPr/>
          <p:nvPr/>
        </p:nvSpPr>
        <p:spPr>
          <a:xfrm>
            <a:off x="5621739" y="26669611"/>
            <a:ext cx="1091434" cy="48633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8" name="図 237" descr="latex-image-1.pdf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141" y="26610957"/>
            <a:ext cx="5833379" cy="1089974"/>
          </a:xfrm>
          <a:prstGeom prst="rect">
            <a:avLst/>
          </a:prstGeom>
        </p:spPr>
      </p:pic>
      <p:pic>
        <p:nvPicPr>
          <p:cNvPr id="239" name="図 238" descr="latex-image-1.pdf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977" y="33928499"/>
            <a:ext cx="6513242" cy="1375018"/>
          </a:xfrm>
          <a:prstGeom prst="rect">
            <a:avLst/>
          </a:prstGeom>
        </p:spPr>
      </p:pic>
      <p:sp>
        <p:nvSpPr>
          <p:cNvPr id="121" name="右矢印 120"/>
          <p:cNvSpPr/>
          <p:nvPr/>
        </p:nvSpPr>
        <p:spPr>
          <a:xfrm>
            <a:off x="5168518" y="34348727"/>
            <a:ext cx="1091434" cy="48633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0" name="図 239" descr="latex-image-1.pdf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814" y="35939159"/>
            <a:ext cx="3348744" cy="900697"/>
          </a:xfrm>
          <a:prstGeom prst="rect">
            <a:avLst/>
          </a:prstGeom>
        </p:spPr>
      </p:pic>
      <p:sp>
        <p:nvSpPr>
          <p:cNvPr id="241" name="テキスト ボックス 240"/>
          <p:cNvSpPr txBox="1"/>
          <p:nvPr/>
        </p:nvSpPr>
        <p:spPr>
          <a:xfrm>
            <a:off x="5364293" y="35939159"/>
            <a:ext cx="4552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Joint tag position and gain</a:t>
            </a:r>
            <a:endParaRPr kumimoji="1" lang="ja-JP" altLang="en-US" sz="3200" dirty="0"/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5003100" y="38581772"/>
            <a:ext cx="17737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4000" dirty="0" smtClean="0">
                <a:solidFill>
                  <a:srgbClr val="FF0000"/>
                </a:solidFill>
              </a:rPr>
              <a:t>In order to evaluate the performance of the proposed solution, the sequential quadratic programming (SQP) is used for the minimization.</a:t>
            </a:r>
          </a:p>
        </p:txBody>
      </p:sp>
    </p:spTree>
    <p:extLst>
      <p:ext uri="{BB962C8B-B14F-4D97-AF65-F5344CB8AC3E}">
        <p14:creationId xmlns:p14="http://schemas.microsoft.com/office/powerpoint/2010/main" val="69670311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351</Words>
  <Application>Microsoft Macintosh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ホワイト</vt:lpstr>
      <vt:lpstr>数式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Estimation of Position and Gain for RFID-Tag Assisted Surgery Support System</dc:title>
  <dc:creator>松田 勝志</dc:creator>
  <cp:lastModifiedBy>松田 勝志</cp:lastModifiedBy>
  <cp:revision>43</cp:revision>
  <dcterms:created xsi:type="dcterms:W3CDTF">2013-07-03T14:05:31Z</dcterms:created>
  <dcterms:modified xsi:type="dcterms:W3CDTF">2013-11-20T06:03:41Z</dcterms:modified>
</cp:coreProperties>
</file>