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68863" cy="42794238"/>
  <p:notesSz cx="6858000" cy="9144000"/>
  <p:defaultTextStyle>
    <a:defPPr>
      <a:defRPr lang="es-EC"/>
    </a:defPPr>
    <a:lvl1pPr marL="0" algn="l" defTabSz="2173712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6856" algn="l" defTabSz="2173712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3712" algn="l" defTabSz="2173712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0568" algn="l" defTabSz="2173712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47423" algn="l" defTabSz="2173712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34279" algn="l" defTabSz="2173712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21135" algn="l" defTabSz="2173712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07991" algn="l" defTabSz="2173712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694847" algn="l" defTabSz="2173712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02" autoAdjust="0"/>
  </p:normalViewPr>
  <p:slideViewPr>
    <p:cSldViewPr>
      <p:cViewPr>
        <p:scale>
          <a:sx n="33" d="100"/>
          <a:sy n="33" d="100"/>
        </p:scale>
        <p:origin x="-138" y="-78"/>
      </p:cViewPr>
      <p:guideLst>
        <p:guide orient="horz" pos="13479"/>
        <p:guide pos="95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70165" y="13293953"/>
            <a:ext cx="25728534" cy="91730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40330" y="24250068"/>
            <a:ext cx="21188204" cy="109363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6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3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0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47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34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2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07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94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B6BC-F75D-4F39-9344-56DE69D337AB}" type="datetimeFigureOut">
              <a:rPr lang="es-EC" smtClean="0"/>
              <a:pPr/>
              <a:t>20/11/2013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0015-5114-477E-9690-595131B7BC06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B6BC-F75D-4F39-9344-56DE69D337AB}" type="datetimeFigureOut">
              <a:rPr lang="es-EC" smtClean="0"/>
              <a:pPr/>
              <a:t>20/11/2013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0015-5114-477E-9690-595131B7BC06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2645274" y="1941592"/>
            <a:ext cx="22543997" cy="4138757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08028" y="1941592"/>
            <a:ext cx="67132763" cy="4138757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B6BC-F75D-4F39-9344-56DE69D337AB}" type="datetimeFigureOut">
              <a:rPr lang="es-EC" smtClean="0"/>
              <a:pPr/>
              <a:t>20/11/2013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0015-5114-477E-9690-595131B7BC06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B6BC-F75D-4F39-9344-56DE69D337AB}" type="datetimeFigureOut">
              <a:rPr lang="es-EC" smtClean="0"/>
              <a:pPr/>
              <a:t>20/11/2013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0015-5114-477E-9690-595131B7BC06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91031" y="27499265"/>
            <a:ext cx="25728534" cy="8499411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391031" y="18138025"/>
            <a:ext cx="25728534" cy="9361237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685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3712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056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47423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34279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2113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0799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69484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B6BC-F75D-4F39-9344-56DE69D337AB}" type="datetimeFigureOut">
              <a:rPr lang="es-EC" smtClean="0"/>
              <a:pPr/>
              <a:t>20/11/2013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0015-5114-477E-9690-595131B7BC06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08028" y="11312737"/>
            <a:ext cx="44835753" cy="32016432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48264" y="11312737"/>
            <a:ext cx="44841007" cy="32016432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B6BC-F75D-4F39-9344-56DE69D337AB}" type="datetimeFigureOut">
              <a:rPr lang="es-EC" smtClean="0"/>
              <a:pPr/>
              <a:t>20/11/2013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0015-5114-477E-9690-595131B7BC06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13444" y="1713752"/>
            <a:ext cx="27241977" cy="7132373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13443" y="9579178"/>
            <a:ext cx="13374004" cy="3992147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6856" indent="0">
              <a:buNone/>
              <a:defRPr sz="4800" b="1"/>
            </a:lvl2pPr>
            <a:lvl3pPr marL="2173712" indent="0">
              <a:buNone/>
              <a:defRPr sz="4300" b="1"/>
            </a:lvl3pPr>
            <a:lvl4pPr marL="3260568" indent="0">
              <a:buNone/>
              <a:defRPr sz="3800" b="1"/>
            </a:lvl4pPr>
            <a:lvl5pPr marL="4347423" indent="0">
              <a:buNone/>
              <a:defRPr sz="3800" b="1"/>
            </a:lvl5pPr>
            <a:lvl6pPr marL="5434279" indent="0">
              <a:buNone/>
              <a:defRPr sz="3800" b="1"/>
            </a:lvl6pPr>
            <a:lvl7pPr marL="6521135" indent="0">
              <a:buNone/>
              <a:defRPr sz="3800" b="1"/>
            </a:lvl7pPr>
            <a:lvl8pPr marL="7607991" indent="0">
              <a:buNone/>
              <a:defRPr sz="3800" b="1"/>
            </a:lvl8pPr>
            <a:lvl9pPr marL="8694847" indent="0">
              <a:buNone/>
              <a:defRPr sz="3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13443" y="13571325"/>
            <a:ext cx="13374004" cy="24656218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5376164" y="9579178"/>
            <a:ext cx="13379258" cy="3992147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6856" indent="0">
              <a:buNone/>
              <a:defRPr sz="4800" b="1"/>
            </a:lvl2pPr>
            <a:lvl3pPr marL="2173712" indent="0">
              <a:buNone/>
              <a:defRPr sz="4300" b="1"/>
            </a:lvl3pPr>
            <a:lvl4pPr marL="3260568" indent="0">
              <a:buNone/>
              <a:defRPr sz="3800" b="1"/>
            </a:lvl4pPr>
            <a:lvl5pPr marL="4347423" indent="0">
              <a:buNone/>
              <a:defRPr sz="3800" b="1"/>
            </a:lvl5pPr>
            <a:lvl6pPr marL="5434279" indent="0">
              <a:buNone/>
              <a:defRPr sz="3800" b="1"/>
            </a:lvl6pPr>
            <a:lvl7pPr marL="6521135" indent="0">
              <a:buNone/>
              <a:defRPr sz="3800" b="1"/>
            </a:lvl7pPr>
            <a:lvl8pPr marL="7607991" indent="0">
              <a:buNone/>
              <a:defRPr sz="3800" b="1"/>
            </a:lvl8pPr>
            <a:lvl9pPr marL="8694847" indent="0">
              <a:buNone/>
              <a:defRPr sz="3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5376164" y="13571325"/>
            <a:ext cx="13379258" cy="24656218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B6BC-F75D-4F39-9344-56DE69D337AB}" type="datetimeFigureOut">
              <a:rPr lang="es-EC" smtClean="0"/>
              <a:pPr/>
              <a:t>20/11/2013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0015-5114-477E-9690-595131B7BC06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B6BC-F75D-4F39-9344-56DE69D337AB}" type="datetimeFigureOut">
              <a:rPr lang="es-EC" smtClean="0"/>
              <a:pPr/>
              <a:t>20/11/2013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0015-5114-477E-9690-595131B7BC06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B6BC-F75D-4F39-9344-56DE69D337AB}" type="datetimeFigureOut">
              <a:rPr lang="es-EC" smtClean="0"/>
              <a:pPr/>
              <a:t>20/11/2013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0015-5114-477E-9690-595131B7BC06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13446" y="1703846"/>
            <a:ext cx="9958247" cy="725124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34286" y="1703847"/>
            <a:ext cx="16921135" cy="3652369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13446" y="8955093"/>
            <a:ext cx="9958247" cy="29272450"/>
          </a:xfrm>
        </p:spPr>
        <p:txBody>
          <a:bodyPr/>
          <a:lstStyle>
            <a:lvl1pPr marL="0" indent="0">
              <a:buNone/>
              <a:defRPr sz="3300"/>
            </a:lvl1pPr>
            <a:lvl2pPr marL="1086856" indent="0">
              <a:buNone/>
              <a:defRPr sz="2900"/>
            </a:lvl2pPr>
            <a:lvl3pPr marL="2173712" indent="0">
              <a:buNone/>
              <a:defRPr sz="2400"/>
            </a:lvl3pPr>
            <a:lvl4pPr marL="3260568" indent="0">
              <a:buNone/>
              <a:defRPr sz="2100"/>
            </a:lvl4pPr>
            <a:lvl5pPr marL="4347423" indent="0">
              <a:buNone/>
              <a:defRPr sz="2100"/>
            </a:lvl5pPr>
            <a:lvl6pPr marL="5434279" indent="0">
              <a:buNone/>
              <a:defRPr sz="2100"/>
            </a:lvl6pPr>
            <a:lvl7pPr marL="6521135" indent="0">
              <a:buNone/>
              <a:defRPr sz="2100"/>
            </a:lvl7pPr>
            <a:lvl8pPr marL="7607991" indent="0">
              <a:buNone/>
              <a:defRPr sz="2100"/>
            </a:lvl8pPr>
            <a:lvl9pPr marL="8694847" indent="0">
              <a:buNone/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B6BC-F75D-4F39-9344-56DE69D337AB}" type="datetimeFigureOut">
              <a:rPr lang="es-EC" smtClean="0"/>
              <a:pPr/>
              <a:t>20/11/2013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0015-5114-477E-9690-595131B7BC06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32909" y="29955969"/>
            <a:ext cx="18161318" cy="3536471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932909" y="3823742"/>
            <a:ext cx="18161318" cy="25676543"/>
          </a:xfrm>
        </p:spPr>
        <p:txBody>
          <a:bodyPr/>
          <a:lstStyle>
            <a:lvl1pPr marL="0" indent="0">
              <a:buNone/>
              <a:defRPr sz="7600"/>
            </a:lvl1pPr>
            <a:lvl2pPr marL="1086856" indent="0">
              <a:buNone/>
              <a:defRPr sz="6700"/>
            </a:lvl2pPr>
            <a:lvl3pPr marL="2173712" indent="0">
              <a:buNone/>
              <a:defRPr sz="5700"/>
            </a:lvl3pPr>
            <a:lvl4pPr marL="3260568" indent="0">
              <a:buNone/>
              <a:defRPr sz="4800"/>
            </a:lvl4pPr>
            <a:lvl5pPr marL="4347423" indent="0">
              <a:buNone/>
              <a:defRPr sz="4800"/>
            </a:lvl5pPr>
            <a:lvl6pPr marL="5434279" indent="0">
              <a:buNone/>
              <a:defRPr sz="4800"/>
            </a:lvl6pPr>
            <a:lvl7pPr marL="6521135" indent="0">
              <a:buNone/>
              <a:defRPr sz="4800"/>
            </a:lvl7pPr>
            <a:lvl8pPr marL="7607991" indent="0">
              <a:buNone/>
              <a:defRPr sz="4800"/>
            </a:lvl8pPr>
            <a:lvl9pPr marL="8694847" indent="0">
              <a:buNone/>
              <a:defRPr sz="48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932909" y="33492440"/>
            <a:ext cx="18161318" cy="5022377"/>
          </a:xfrm>
        </p:spPr>
        <p:txBody>
          <a:bodyPr/>
          <a:lstStyle>
            <a:lvl1pPr marL="0" indent="0">
              <a:buNone/>
              <a:defRPr sz="3300"/>
            </a:lvl1pPr>
            <a:lvl2pPr marL="1086856" indent="0">
              <a:buNone/>
              <a:defRPr sz="2900"/>
            </a:lvl2pPr>
            <a:lvl3pPr marL="2173712" indent="0">
              <a:buNone/>
              <a:defRPr sz="2400"/>
            </a:lvl3pPr>
            <a:lvl4pPr marL="3260568" indent="0">
              <a:buNone/>
              <a:defRPr sz="2100"/>
            </a:lvl4pPr>
            <a:lvl5pPr marL="4347423" indent="0">
              <a:buNone/>
              <a:defRPr sz="2100"/>
            </a:lvl5pPr>
            <a:lvl6pPr marL="5434279" indent="0">
              <a:buNone/>
              <a:defRPr sz="2100"/>
            </a:lvl6pPr>
            <a:lvl7pPr marL="6521135" indent="0">
              <a:buNone/>
              <a:defRPr sz="2100"/>
            </a:lvl7pPr>
            <a:lvl8pPr marL="7607991" indent="0">
              <a:buNone/>
              <a:defRPr sz="2100"/>
            </a:lvl8pPr>
            <a:lvl9pPr marL="8694847" indent="0">
              <a:buNone/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EB6BC-F75D-4F39-9344-56DE69D337AB}" type="datetimeFigureOut">
              <a:rPr lang="es-EC" smtClean="0"/>
              <a:pPr/>
              <a:t>20/11/2013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90015-5114-477E-9690-595131B7BC06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513444" y="1713752"/>
            <a:ext cx="27241977" cy="7132373"/>
          </a:xfrm>
          <a:prstGeom prst="rect">
            <a:avLst/>
          </a:prstGeom>
        </p:spPr>
        <p:txBody>
          <a:bodyPr vert="horz" lIns="217371" tIns="108686" rIns="217371" bIns="108686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13444" y="9985325"/>
            <a:ext cx="27241977" cy="28242220"/>
          </a:xfrm>
          <a:prstGeom prst="rect">
            <a:avLst/>
          </a:prstGeom>
        </p:spPr>
        <p:txBody>
          <a:bodyPr vert="horz" lIns="217371" tIns="108686" rIns="217371" bIns="108686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513444" y="39663922"/>
            <a:ext cx="7062735" cy="2278395"/>
          </a:xfrm>
          <a:prstGeom prst="rect">
            <a:avLst/>
          </a:prstGeom>
        </p:spPr>
        <p:txBody>
          <a:bodyPr vert="horz" lIns="217371" tIns="108686" rIns="217371" bIns="108686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EB6BC-F75D-4F39-9344-56DE69D337AB}" type="datetimeFigureOut">
              <a:rPr lang="es-EC" smtClean="0"/>
              <a:pPr/>
              <a:t>20/11/2013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0341862" y="39663922"/>
            <a:ext cx="9585140" cy="2278395"/>
          </a:xfrm>
          <a:prstGeom prst="rect">
            <a:avLst/>
          </a:prstGeom>
        </p:spPr>
        <p:txBody>
          <a:bodyPr vert="horz" lIns="217371" tIns="108686" rIns="217371" bIns="108686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1692686" y="39663922"/>
            <a:ext cx="7062735" cy="2278395"/>
          </a:xfrm>
          <a:prstGeom prst="rect">
            <a:avLst/>
          </a:prstGeom>
        </p:spPr>
        <p:txBody>
          <a:bodyPr vert="horz" lIns="217371" tIns="108686" rIns="217371" bIns="108686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90015-5114-477E-9690-595131B7BC06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73712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5142" indent="-815142" algn="l" defTabSz="2173712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6141" indent="-679285" algn="l" defTabSz="2173712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17140" indent="-543428" algn="l" defTabSz="2173712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3995" indent="-543428" algn="l" defTabSz="2173712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0851" indent="-543428" algn="l" defTabSz="2173712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77707" indent="-543428" algn="l" defTabSz="2173712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64563" indent="-543428" algn="l" defTabSz="2173712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51419" indent="-543428" algn="l" defTabSz="2173712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38275" indent="-543428" algn="l" defTabSz="2173712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217371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6856" algn="l" defTabSz="217371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3712" algn="l" defTabSz="217371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0568" algn="l" defTabSz="217371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47423" algn="l" defTabSz="217371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34279" algn="l" defTabSz="217371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21135" algn="l" defTabSz="217371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07991" algn="l" defTabSz="217371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694847" algn="l" defTabSz="217371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gif"/><Relationship Id="rId10" Type="http://schemas.openxmlformats.org/officeDocument/2006/relationships/image" Target="../media/image9.png"/><Relationship Id="rId4" Type="http://schemas.openxmlformats.org/officeDocument/2006/relationships/image" Target="../media/image3.gi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59 Imagen" descr="R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634893" y="14824823"/>
            <a:ext cx="10358510" cy="5042959"/>
          </a:xfrm>
          <a:prstGeom prst="rect">
            <a:avLst/>
          </a:prstGeom>
        </p:spPr>
      </p:pic>
      <p:pic>
        <p:nvPicPr>
          <p:cNvPr id="63" name="62 Imagen" descr="T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18335" y="15539203"/>
            <a:ext cx="7786742" cy="342357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132583" y="965851"/>
            <a:ext cx="27717944" cy="1862048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MIMO-OFDM with ESPAR Antenna</a:t>
            </a:r>
            <a:endParaRPr lang="en-US" sz="11500" b="1" dirty="0"/>
          </a:p>
        </p:txBody>
      </p:sp>
      <p:pic>
        <p:nvPicPr>
          <p:cNvPr id="6" name="5 Imagen" descr="lo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778693" y="3537619"/>
            <a:ext cx="3071834" cy="2935541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2632781" y="4609189"/>
            <a:ext cx="23860292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spcBef>
                <a:spcPts val="600"/>
              </a:spcBef>
              <a:defRPr/>
            </a:pPr>
            <a:r>
              <a:rPr lang="en-US" sz="4800" b="1" dirty="0" smtClean="0"/>
              <a:t>Nara Institute of Science and Technology, Graduate </a:t>
            </a:r>
            <a:r>
              <a:rPr lang="en-US" sz="4800" b="1" dirty="0"/>
              <a:t>School of Information </a:t>
            </a:r>
            <a:r>
              <a:rPr lang="en-US" sz="4800" b="1" dirty="0" smtClean="0"/>
              <a:t>Science</a:t>
            </a:r>
          </a:p>
          <a:p>
            <a:pPr lvl="0" algn="ctr" defTabSz="914400">
              <a:spcBef>
                <a:spcPts val="600"/>
              </a:spcBef>
              <a:defRPr/>
            </a:pPr>
            <a:r>
              <a:rPr lang="en-US" sz="4800" b="1" dirty="0" smtClean="0">
                <a:solidFill>
                  <a:srgbClr val="00B0F0"/>
                </a:solidFill>
              </a:rPr>
              <a:t>Network Systems Laboratory</a:t>
            </a:r>
            <a:endParaRPr lang="en-US" sz="4800" b="1" dirty="0">
              <a:solidFill>
                <a:srgbClr val="00B0F0"/>
              </a:solidFill>
            </a:endParaRPr>
          </a:p>
        </p:txBody>
      </p:sp>
      <p:sp>
        <p:nvSpPr>
          <p:cNvPr id="265" name="264 Rectángulo redondeado"/>
          <p:cNvSpPr/>
          <p:nvPr/>
        </p:nvSpPr>
        <p:spPr>
          <a:xfrm>
            <a:off x="703955" y="7038081"/>
            <a:ext cx="28646638" cy="12930278"/>
          </a:xfrm>
          <a:prstGeom prst="roundRect">
            <a:avLst>
              <a:gd name="adj" fmla="val 7385"/>
            </a:avLst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77" name="276 Rectángulo redondeado"/>
          <p:cNvSpPr/>
          <p:nvPr/>
        </p:nvSpPr>
        <p:spPr>
          <a:xfrm>
            <a:off x="775393" y="20754177"/>
            <a:ext cx="28718076" cy="9072626"/>
          </a:xfrm>
          <a:prstGeom prst="roundRect">
            <a:avLst>
              <a:gd name="adj" fmla="val 8793"/>
            </a:avLst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78" name="277 CuadroTexto"/>
          <p:cNvSpPr txBox="1"/>
          <p:nvPr/>
        </p:nvSpPr>
        <p:spPr>
          <a:xfrm>
            <a:off x="1632649" y="6609453"/>
            <a:ext cx="8929750" cy="769441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MIMO-OFDM with ESPAR antenna</a:t>
            </a:r>
            <a:endParaRPr lang="en-US" sz="4400" b="1" dirty="0"/>
          </a:p>
        </p:txBody>
      </p:sp>
      <p:sp>
        <p:nvSpPr>
          <p:cNvPr id="24" name="23 CuadroTexto"/>
          <p:cNvSpPr txBox="1"/>
          <p:nvPr/>
        </p:nvSpPr>
        <p:spPr>
          <a:xfrm>
            <a:off x="1132583" y="7681023"/>
            <a:ext cx="12715964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ESPAR antenna</a:t>
            </a:r>
            <a:r>
              <a:rPr lang="ja-JP" altLang="en-US" sz="4400" b="1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ja-JP" sz="4400" b="1" dirty="0" smtClean="0">
                <a:solidFill>
                  <a:schemeClr val="accent1">
                    <a:lumMod val="75000"/>
                  </a:schemeClr>
                </a:solidFill>
              </a:rPr>
              <a:t>with periodically changing directivity</a:t>
            </a: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2 Marcador de contenido"/>
          <p:cNvSpPr txBox="1">
            <a:spLocks/>
          </p:cNvSpPr>
          <p:nvPr/>
        </p:nvSpPr>
        <p:spPr>
          <a:xfrm>
            <a:off x="6847623" y="8609717"/>
            <a:ext cx="7572428" cy="5500726"/>
          </a:xfrm>
          <a:prstGeom prst="rect">
            <a:avLst/>
          </a:prstGeom>
        </p:spPr>
        <p:txBody>
          <a:bodyPr vert="horz" lIns="217371" tIns="108686" rIns="217371" bIns="108686" rtlCol="0">
            <a:noAutofit/>
          </a:bodyPr>
          <a:lstStyle/>
          <a:p>
            <a:pPr marL="533400" lvl="0" indent="-53340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Ø"/>
              <a:defRPr/>
            </a:pPr>
            <a:r>
              <a:rPr lang="en-US" sz="3200" dirty="0" smtClean="0"/>
              <a:t>ESPAR(Electronically Steerable Passive Array Radiator).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lvl="0" indent="-53340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Ø"/>
              <a:defRPr/>
            </a:pPr>
            <a:r>
              <a:rPr lang="en-US" sz="3200" dirty="0" smtClean="0"/>
              <a:t>It is a small size and low power consumption antenna.</a:t>
            </a:r>
          </a:p>
          <a:p>
            <a:pPr marL="533400" lvl="0" indent="-53340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Ø"/>
              <a:defRPr/>
            </a:pPr>
            <a:r>
              <a:rPr lang="en-US" altLang="ja-JP" sz="3200" dirty="0" smtClean="0"/>
              <a:t>It is composed by a radiator element connected to the RF front-end and one or more parasitic(passive) elements terminated by variable capacitances.</a:t>
            </a:r>
            <a:endParaRPr lang="en-US" sz="3200" dirty="0" smtClean="0"/>
          </a:p>
        </p:txBody>
      </p:sp>
      <p:sp>
        <p:nvSpPr>
          <p:cNvPr id="29" name="28 CuadroTexto"/>
          <p:cNvSpPr txBox="1"/>
          <p:nvPr/>
        </p:nvSpPr>
        <p:spPr>
          <a:xfrm>
            <a:off x="1775525" y="20396987"/>
            <a:ext cx="12573088" cy="769441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Compressed Sensing based channel estimation</a:t>
            </a:r>
            <a:endParaRPr lang="en-US" sz="4400" b="1" dirty="0"/>
          </a:p>
        </p:txBody>
      </p:sp>
      <p:sp>
        <p:nvSpPr>
          <p:cNvPr id="30" name="29 Rectángulo redondeado"/>
          <p:cNvSpPr/>
          <p:nvPr/>
        </p:nvSpPr>
        <p:spPr>
          <a:xfrm>
            <a:off x="846831" y="30612621"/>
            <a:ext cx="28718076" cy="10787138"/>
          </a:xfrm>
          <a:prstGeom prst="roundRect">
            <a:avLst>
              <a:gd name="adj" fmla="val 7702"/>
            </a:avLst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1" name="30 CuadroTexto"/>
          <p:cNvSpPr txBox="1"/>
          <p:nvPr/>
        </p:nvSpPr>
        <p:spPr>
          <a:xfrm>
            <a:off x="1704087" y="30128932"/>
            <a:ext cx="7358114" cy="769441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Simulation Results</a:t>
            </a:r>
            <a:endParaRPr lang="en-US" sz="4400" b="1" dirty="0"/>
          </a:p>
        </p:txBody>
      </p:sp>
      <p:sp>
        <p:nvSpPr>
          <p:cNvPr id="33" name="2 Marcador de contenido"/>
          <p:cNvSpPr txBox="1">
            <a:spLocks/>
          </p:cNvSpPr>
          <p:nvPr/>
        </p:nvSpPr>
        <p:spPr>
          <a:xfrm>
            <a:off x="1489773" y="18825351"/>
            <a:ext cx="8143932" cy="2000264"/>
          </a:xfrm>
          <a:prstGeom prst="rect">
            <a:avLst/>
          </a:prstGeom>
        </p:spPr>
        <p:txBody>
          <a:bodyPr vert="horz" lIns="217371" tIns="108686" rIns="217371" bIns="108686" rtlCol="0">
            <a:noAutofit/>
          </a:bodyPr>
          <a:lstStyle/>
          <a:p>
            <a:pPr marL="533400" lvl="0" indent="-53340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Ø"/>
              <a:defRPr/>
            </a:pPr>
            <a:r>
              <a:rPr lang="en-US" sz="3200" dirty="0" smtClean="0"/>
              <a:t>Based in the WLAN IEEE 802.11n standard </a:t>
            </a:r>
          </a:p>
        </p:txBody>
      </p:sp>
      <p:sp>
        <p:nvSpPr>
          <p:cNvPr id="35" name="2 Marcador de contenido"/>
          <p:cNvSpPr txBox="1">
            <a:spLocks/>
          </p:cNvSpPr>
          <p:nvPr/>
        </p:nvSpPr>
        <p:spPr>
          <a:xfrm>
            <a:off x="1061145" y="15253451"/>
            <a:ext cx="5000660" cy="928694"/>
          </a:xfrm>
          <a:prstGeom prst="rect">
            <a:avLst/>
          </a:prstGeom>
        </p:spPr>
        <p:txBody>
          <a:bodyPr vert="horz" lIns="217371" tIns="108686" rIns="217371" bIns="108686" rtlCol="0">
            <a:noAutofit/>
          </a:bodyPr>
          <a:lstStyle/>
          <a:p>
            <a:pPr marL="533400" lvl="0" indent="-53340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a) Transmitter</a:t>
            </a:r>
          </a:p>
        </p:txBody>
      </p:sp>
      <p:sp>
        <p:nvSpPr>
          <p:cNvPr id="36" name="2 Marcador de contenido"/>
          <p:cNvSpPr txBox="1">
            <a:spLocks/>
          </p:cNvSpPr>
          <p:nvPr/>
        </p:nvSpPr>
        <p:spPr>
          <a:xfrm>
            <a:off x="10276647" y="15324889"/>
            <a:ext cx="5000660" cy="928694"/>
          </a:xfrm>
          <a:prstGeom prst="rect">
            <a:avLst/>
          </a:prstGeom>
        </p:spPr>
        <p:txBody>
          <a:bodyPr vert="horz" lIns="217371" tIns="108686" rIns="217371" bIns="108686" rtlCol="0">
            <a:noAutofit/>
          </a:bodyPr>
          <a:lstStyle/>
          <a:p>
            <a:pPr marL="533400" lvl="0" indent="-53340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b) Receiver</a:t>
            </a:r>
          </a:p>
        </p:txBody>
      </p:sp>
      <p:sp>
        <p:nvSpPr>
          <p:cNvPr id="37" name="2 Marcador de contenido"/>
          <p:cNvSpPr txBox="1">
            <a:spLocks/>
          </p:cNvSpPr>
          <p:nvPr/>
        </p:nvSpPr>
        <p:spPr>
          <a:xfrm>
            <a:off x="10348085" y="16039269"/>
            <a:ext cx="8072494" cy="1357322"/>
          </a:xfrm>
          <a:prstGeom prst="rect">
            <a:avLst/>
          </a:prstGeom>
        </p:spPr>
        <p:txBody>
          <a:bodyPr vert="horz" lIns="217371" tIns="108686" rIns="217371" bIns="108686" rtlCol="0">
            <a:noAutofit/>
          </a:bodyPr>
          <a:lstStyle/>
          <a:p>
            <a:pPr marL="533400" lvl="0" indent="-53340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Ø"/>
              <a:defRPr/>
            </a:pPr>
            <a:r>
              <a:rPr lang="en-US" altLang="ja-JP" sz="3200" dirty="0" smtClean="0"/>
              <a:t>For every receiver it u</a:t>
            </a:r>
            <a:r>
              <a:rPr lang="en-US" sz="3200" dirty="0" smtClean="0"/>
              <a:t>ses a 2-elements ESPAR antenna with periodically changing directivity</a:t>
            </a:r>
          </a:p>
          <a:p>
            <a:pPr marL="533400" lvl="0" indent="-53340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Ø"/>
              <a:defRPr/>
            </a:pPr>
            <a:r>
              <a:rPr lang="en-US" sz="3200" dirty="0" smtClean="0"/>
              <a:t>It uses the low complexity MMSE sparse-SQRD algorithm for the detection process.</a:t>
            </a:r>
          </a:p>
        </p:txBody>
      </p:sp>
      <p:sp>
        <p:nvSpPr>
          <p:cNvPr id="39" name="2 Marcador de contenido"/>
          <p:cNvSpPr txBox="1">
            <a:spLocks/>
          </p:cNvSpPr>
          <p:nvPr/>
        </p:nvSpPr>
        <p:spPr>
          <a:xfrm>
            <a:off x="918269" y="13967567"/>
            <a:ext cx="26860688" cy="1643074"/>
          </a:xfrm>
          <a:prstGeom prst="rect">
            <a:avLst/>
          </a:prstGeom>
        </p:spPr>
        <p:txBody>
          <a:bodyPr vert="horz" lIns="217371" tIns="108686" rIns="217371" bIns="108686" rtlCol="0">
            <a:noAutofit/>
          </a:bodyPr>
          <a:lstStyle/>
          <a:p>
            <a:pPr marL="371475" indent="-371475"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3600" dirty="0" smtClean="0"/>
              <a:t>Compared to the conventional MIMO-OFDM 2x2 systems, MIMO-OFDM with ESPAR antenna gives additional diversity gain and improves the bit error rate performance without increasing the number of RF front-end circuits.</a:t>
            </a:r>
          </a:p>
        </p:txBody>
      </p:sp>
      <p:sp>
        <p:nvSpPr>
          <p:cNvPr id="43" name="2 Marcador de contenido"/>
          <p:cNvSpPr txBox="1">
            <a:spLocks/>
          </p:cNvSpPr>
          <p:nvPr/>
        </p:nvSpPr>
        <p:spPr>
          <a:xfrm>
            <a:off x="1561211" y="31184125"/>
            <a:ext cx="3500462" cy="571504"/>
          </a:xfrm>
          <a:prstGeom prst="rect">
            <a:avLst/>
          </a:prstGeom>
        </p:spPr>
        <p:txBody>
          <a:bodyPr vert="horz" lIns="217371" tIns="108686" rIns="217371" bIns="108686" rtlCol="0">
            <a:noAutofit/>
          </a:bodyPr>
          <a:lstStyle/>
          <a:p>
            <a:pPr>
              <a:buClr>
                <a:schemeClr val="accent1"/>
              </a:buClr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Simulation Settings</a:t>
            </a:r>
          </a:p>
        </p:txBody>
      </p:sp>
      <p:pic>
        <p:nvPicPr>
          <p:cNvPr id="46" name="45 Imagen" descr="logo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993007" y="41696349"/>
            <a:ext cx="2857520" cy="1097889"/>
          </a:xfrm>
          <a:prstGeom prst="rect">
            <a:avLst/>
          </a:prstGeom>
        </p:spPr>
      </p:pic>
      <p:sp>
        <p:nvSpPr>
          <p:cNvPr id="47" name="46 CuadroTexto"/>
          <p:cNvSpPr txBox="1"/>
          <p:nvPr/>
        </p:nvSpPr>
        <p:spPr>
          <a:xfrm>
            <a:off x="2847095" y="3537619"/>
            <a:ext cx="238602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spcBef>
                <a:spcPts val="600"/>
              </a:spcBef>
              <a:defRPr/>
            </a:pPr>
            <a:r>
              <a:rPr lang="en-US" sz="5400" b="1" dirty="0" smtClean="0">
                <a:solidFill>
                  <a:srgbClr val="00B050"/>
                </a:solidFill>
              </a:rPr>
              <a:t>Diego Javier </a:t>
            </a:r>
            <a:r>
              <a:rPr lang="en-US" sz="5400" b="1" dirty="0" err="1" smtClean="0">
                <a:solidFill>
                  <a:srgbClr val="00B050"/>
                </a:solidFill>
              </a:rPr>
              <a:t>Reinoso</a:t>
            </a:r>
            <a:r>
              <a:rPr lang="en-US" sz="5400" b="1" dirty="0" smtClean="0">
                <a:solidFill>
                  <a:srgbClr val="00B050"/>
                </a:solidFill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</a:rPr>
              <a:t>Chisaguano</a:t>
            </a:r>
            <a:r>
              <a:rPr lang="en-US" sz="5400" b="1" dirty="0" smtClean="0">
                <a:solidFill>
                  <a:srgbClr val="00B050"/>
                </a:solidFill>
              </a:rPr>
              <a:t>, Takeshi </a:t>
            </a:r>
            <a:r>
              <a:rPr lang="en-US" sz="5400" b="1" dirty="0" err="1" smtClean="0">
                <a:solidFill>
                  <a:srgbClr val="00B050"/>
                </a:solidFill>
              </a:rPr>
              <a:t>Higashino</a:t>
            </a:r>
            <a:r>
              <a:rPr lang="en-US" sz="5400" b="1" dirty="0" smtClean="0">
                <a:solidFill>
                  <a:srgbClr val="00B050"/>
                </a:solidFill>
              </a:rPr>
              <a:t> and Minoru Okada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49" name="2 Marcador de contenido"/>
          <p:cNvSpPr txBox="1">
            <a:spLocks/>
          </p:cNvSpPr>
          <p:nvPr/>
        </p:nvSpPr>
        <p:spPr>
          <a:xfrm>
            <a:off x="1418335" y="37970735"/>
            <a:ext cx="15644922" cy="3214710"/>
          </a:xfrm>
          <a:prstGeom prst="rect">
            <a:avLst/>
          </a:prstGeom>
        </p:spPr>
        <p:txBody>
          <a:bodyPr vert="horz" lIns="217371" tIns="108686" rIns="217371" bIns="108686" rtlCol="0">
            <a:noAutofit/>
          </a:bodyPr>
          <a:lstStyle/>
          <a:p>
            <a:pPr marL="533400" lvl="0" indent="-53340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Ø"/>
              <a:defRPr/>
            </a:pPr>
            <a:r>
              <a:rPr lang="en-US" altLang="ja-JP" sz="3600" dirty="0" smtClean="0"/>
              <a:t>For a BER of 10</a:t>
            </a:r>
            <a:r>
              <a:rPr lang="en-US" altLang="ja-JP" sz="3600" baseline="30000" dirty="0" smtClean="0"/>
              <a:t>-3 </a:t>
            </a:r>
            <a:r>
              <a:rPr lang="en-US" altLang="ja-JP" sz="3600" dirty="0" smtClean="0"/>
              <a:t>and using perfect CSI, </a:t>
            </a:r>
            <a:r>
              <a:rPr lang="en-US" sz="3600" dirty="0" smtClean="0"/>
              <a:t>MIMO-OFDM with ESPAR antenna achieves an </a:t>
            </a:r>
            <a:r>
              <a:rPr lang="en-US" sz="3600" dirty="0" smtClean="0"/>
              <a:t>additional diversity </a:t>
            </a:r>
            <a:r>
              <a:rPr lang="en-US" sz="3600" dirty="0" smtClean="0"/>
              <a:t>gain of 16dB </a:t>
            </a:r>
            <a:r>
              <a:rPr lang="en-US" altLang="ja-JP" sz="3600" dirty="0" smtClean="0"/>
              <a:t>compared to a common </a:t>
            </a:r>
            <a:r>
              <a:rPr lang="en-US" altLang="ja-JP" sz="3600" dirty="0" smtClean="0"/>
              <a:t>       MIMO </a:t>
            </a:r>
            <a:r>
              <a:rPr lang="en-US" altLang="ja-JP" sz="3600" dirty="0" smtClean="0"/>
              <a:t>2x2 VBLAST system</a:t>
            </a:r>
            <a:r>
              <a:rPr lang="en-US" altLang="ja-JP" sz="3600" dirty="0" smtClean="0"/>
              <a:t>.</a:t>
            </a:r>
          </a:p>
          <a:p>
            <a:pPr marL="533400" lvl="0" indent="-53340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Ø"/>
              <a:defRPr/>
            </a:pPr>
            <a:r>
              <a:rPr lang="en-US" altLang="ja-JP" sz="3600" dirty="0" smtClean="0"/>
              <a:t>Using CS-based </a:t>
            </a:r>
            <a:r>
              <a:rPr lang="en-US" altLang="ja-JP" sz="3600" dirty="0" smtClean="0"/>
              <a:t>channel estimation </a:t>
            </a:r>
            <a:r>
              <a:rPr lang="en-US" altLang="ja-JP" sz="3600" dirty="0" smtClean="0"/>
              <a:t>with </a:t>
            </a:r>
            <a:r>
              <a:rPr lang="en-US" altLang="ja-JP" sz="3600" dirty="0" smtClean="0"/>
              <a:t>OMP </a:t>
            </a:r>
            <a:r>
              <a:rPr lang="en-US" altLang="ja-JP" sz="3600" dirty="0" smtClean="0"/>
              <a:t>we obtain </a:t>
            </a:r>
            <a:r>
              <a:rPr lang="en-US" altLang="ja-JP" sz="3600" dirty="0" smtClean="0"/>
              <a:t>better estimation accuracy and </a:t>
            </a:r>
            <a:r>
              <a:rPr lang="en-US" altLang="ja-JP" sz="3600" dirty="0" smtClean="0"/>
              <a:t>it improves </a:t>
            </a:r>
            <a:r>
              <a:rPr lang="en-US" altLang="ja-JP" sz="3600" dirty="0" smtClean="0"/>
              <a:t>the </a:t>
            </a:r>
            <a:r>
              <a:rPr lang="en-US" altLang="ja-JP" sz="3600" dirty="0" smtClean="0"/>
              <a:t>BER </a:t>
            </a:r>
            <a:r>
              <a:rPr lang="en-US" altLang="ja-JP" sz="3600" dirty="0" smtClean="0"/>
              <a:t>compared to the MMSE channel estimator.</a:t>
            </a:r>
            <a:endParaRPr lang="en-US" sz="3600" dirty="0" smtClean="0"/>
          </a:p>
          <a:p>
            <a:pPr marL="533400" lvl="0" indent="-53340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Ø"/>
              <a:defRPr/>
            </a:pPr>
            <a:endParaRPr lang="en-US" sz="3200" dirty="0" smtClean="0"/>
          </a:p>
        </p:txBody>
      </p:sp>
      <p:sp>
        <p:nvSpPr>
          <p:cNvPr id="54" name="2 Marcador de contenido"/>
          <p:cNvSpPr txBox="1">
            <a:spLocks/>
          </p:cNvSpPr>
          <p:nvPr/>
        </p:nvSpPr>
        <p:spPr>
          <a:xfrm>
            <a:off x="1275459" y="21539995"/>
            <a:ext cx="9787006" cy="2643206"/>
          </a:xfrm>
          <a:prstGeom prst="rect">
            <a:avLst/>
          </a:prstGeom>
        </p:spPr>
        <p:txBody>
          <a:bodyPr vert="horz" lIns="217371" tIns="108686" rIns="217371" bIns="108686" rtlCol="0">
            <a:noAutofit/>
          </a:bodyPr>
          <a:lstStyle/>
          <a:p>
            <a:pPr lvl="0"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3200" dirty="0" smtClean="0"/>
              <a:t>Compressed Sensing (CS) is a set of new algorithms that allows the reconstruction of sparse signals from much fewer </a:t>
            </a:r>
            <a:r>
              <a:rPr lang="en-US" sz="3200" dirty="0" smtClean="0"/>
              <a:t>measurements.</a:t>
            </a:r>
          </a:p>
        </p:txBody>
      </p:sp>
      <p:pic>
        <p:nvPicPr>
          <p:cNvPr id="56" name="55 Imagen" descr="espa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61211" y="8466841"/>
            <a:ext cx="5181636" cy="4572032"/>
          </a:xfrm>
          <a:prstGeom prst="rect">
            <a:avLst/>
          </a:prstGeom>
        </p:spPr>
      </p:pic>
      <p:pic>
        <p:nvPicPr>
          <p:cNvPr id="64" name="63 Imagen" descr="full_ESPAR_16QAM_CS_850n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6491753" y="31184125"/>
            <a:ext cx="12496800" cy="9467850"/>
          </a:xfrm>
          <a:prstGeom prst="rect">
            <a:avLst/>
          </a:prstGeom>
        </p:spPr>
      </p:pic>
      <p:pic>
        <p:nvPicPr>
          <p:cNvPr id="65" name="64 Imagen" descr="espar_ici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4348613" y="8109651"/>
            <a:ext cx="6523296" cy="5286412"/>
          </a:xfrm>
          <a:prstGeom prst="rect">
            <a:avLst/>
          </a:prstGeom>
        </p:spPr>
      </p:pic>
      <p:graphicFrame>
        <p:nvGraphicFramePr>
          <p:cNvPr id="66" name="65 Tabla"/>
          <p:cNvGraphicFramePr>
            <a:graphicFrameLocks noGrp="1"/>
          </p:cNvGraphicFramePr>
          <p:nvPr/>
        </p:nvGraphicFramePr>
        <p:xfrm>
          <a:off x="2061277" y="31898505"/>
          <a:ext cx="11001452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66437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smtClean="0"/>
                        <a:t>Parameter</a:t>
                      </a:r>
                      <a:endParaRPr lang="en-US" sz="3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noProof="0" dirty="0" smtClean="0"/>
                        <a:t>Value</a:t>
                      </a:r>
                      <a:endParaRPr lang="en-US" sz="32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noProof="0" dirty="0" smtClean="0"/>
                        <a:t>Modulation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noProof="0" dirty="0" smtClean="0"/>
                        <a:t>16-QAM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noProof="0" dirty="0" smtClean="0"/>
                        <a:t>Channel bandwidth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noProof="0" dirty="0" smtClean="0"/>
                        <a:t>20MHz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noProof="0" dirty="0" smtClean="0"/>
                        <a:t>Pilot  Sequence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noProof="0" dirty="0" smtClean="0"/>
                        <a:t>HTLTF,</a:t>
                      </a:r>
                      <a:r>
                        <a:rPr lang="ja-JP" altLang="en-US" sz="2800" baseline="0" noProof="0" smtClean="0"/>
                        <a:t> </a:t>
                      </a:r>
                      <a:r>
                        <a:rPr lang="en-US" altLang="ja-JP" sz="2800" noProof="0" dirty="0" smtClean="0"/>
                        <a:t>P2 Cyclic Shift 850nS</a:t>
                      </a:r>
                      <a:endParaRPr lang="en-US" sz="2800" noProof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noProof="0" dirty="0" smtClean="0"/>
                        <a:t>Number of sub-carriers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noProof="0" dirty="0" smtClean="0"/>
                        <a:t>56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noProof="0" dirty="0" smtClean="0"/>
                        <a:t>FFT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noProof="0" dirty="0" smtClean="0"/>
                        <a:t>64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noProof="0" dirty="0" smtClean="0"/>
                        <a:t>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noProof="0" dirty="0" smtClean="0"/>
                        <a:t>1/4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noProof="0" dirty="0" smtClean="0"/>
                        <a:t>Path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noProof="0" dirty="0" smtClean="0"/>
                        <a:t>2 rays Rayleigh frequency</a:t>
                      </a:r>
                      <a:r>
                        <a:rPr lang="en-US" sz="2800" baseline="0" noProof="0" dirty="0" smtClean="0"/>
                        <a:t> selective </a:t>
                      </a:r>
                      <a:r>
                        <a:rPr lang="en-US" sz="2800" noProof="0" dirty="0" smtClean="0"/>
                        <a:t>Fading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noProof="0" dirty="0" smtClean="0"/>
                        <a:t>Noise</a:t>
                      </a:r>
                      <a:r>
                        <a:rPr lang="en-US" sz="2800" baseline="0" noProof="0" dirty="0" smtClean="0"/>
                        <a:t> type</a:t>
                      </a:r>
                      <a:endParaRPr lang="en-US" sz="28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noProof="0" dirty="0" smtClean="0"/>
                        <a:t>AWGN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noProof="0" dirty="0" smtClean="0"/>
                        <a:t>Channel Estimation</a:t>
                      </a:r>
                      <a:endParaRPr lang="en-US" sz="28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noProof="0" dirty="0" smtClean="0"/>
                        <a:t>MMSE, perfect</a:t>
                      </a:r>
                      <a:r>
                        <a:rPr lang="en-US" sz="2800" baseline="0" noProof="0" dirty="0" smtClean="0"/>
                        <a:t> CSI, CS with L = 16</a:t>
                      </a:r>
                      <a:endParaRPr lang="en-US" sz="2800" noProof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noProof="0" dirty="0" smtClean="0"/>
                        <a:t>Detection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noProof="0" dirty="0" smtClean="0"/>
                        <a:t>MMSE sparse-SQRD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" name="2 Marcador de contenido"/>
          <p:cNvSpPr txBox="1">
            <a:spLocks/>
          </p:cNvSpPr>
          <p:nvPr/>
        </p:nvSpPr>
        <p:spPr>
          <a:xfrm>
            <a:off x="20778033" y="8323965"/>
            <a:ext cx="8501122" cy="5500726"/>
          </a:xfrm>
          <a:prstGeom prst="rect">
            <a:avLst/>
          </a:prstGeom>
        </p:spPr>
        <p:txBody>
          <a:bodyPr vert="horz" lIns="217371" tIns="108686" rIns="217371" bIns="108686" rtlCol="0">
            <a:noAutofit/>
          </a:bodyPr>
          <a:lstStyle/>
          <a:p>
            <a:pPr marL="533400" lvl="0" indent="-53340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Ø"/>
              <a:defRPr/>
            </a:pPr>
            <a:r>
              <a:rPr lang="en-US" sz="3200" dirty="0" smtClean="0"/>
              <a:t>In this scheme the directivity of the ESPAR antenna is changed by an oscillator which frequency is the OFDM symbol rate.</a:t>
            </a:r>
          </a:p>
          <a:p>
            <a:pPr marL="533400" lvl="0" indent="-53340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Ø"/>
              <a:defRPr/>
            </a:pPr>
            <a:r>
              <a:rPr lang="en-US" altLang="ja-JP" sz="3200" dirty="0" smtClean="0"/>
              <a:t>The periodic variation of the directivity causes Inter ICI in the received signal.</a:t>
            </a:r>
          </a:p>
          <a:p>
            <a:pPr marL="533400" lvl="0" indent="-53340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Ø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 the figure,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(a) is the frequency non-shifted component, the positive and negative frequency shifted components are shown in (b), (c), and the total received signal in (d)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1132583" y="13324625"/>
            <a:ext cx="12715964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System model of MIMO-OFDM with ESPAR antenna</a:t>
            </a: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24921437" y="35041777"/>
            <a:ext cx="111207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C" sz="3200" dirty="0" smtClean="0"/>
              <a:t>16dB</a:t>
            </a:r>
            <a:endParaRPr lang="es-EC" sz="2400" dirty="0"/>
          </a:p>
        </p:txBody>
      </p:sp>
      <p:grpSp>
        <p:nvGrpSpPr>
          <p:cNvPr id="69" name="68 Grupo"/>
          <p:cNvGrpSpPr/>
          <p:nvPr/>
        </p:nvGrpSpPr>
        <p:grpSpPr>
          <a:xfrm>
            <a:off x="21192147" y="34660775"/>
            <a:ext cx="157390" cy="952508"/>
            <a:chOff x="21192147" y="34660775"/>
            <a:chExt cx="157390" cy="952508"/>
          </a:xfrm>
        </p:grpSpPr>
        <p:cxnSp>
          <p:nvCxnSpPr>
            <p:cNvPr id="55" name="54 Conector recto"/>
            <p:cNvCxnSpPr/>
            <p:nvPr/>
          </p:nvCxnSpPr>
          <p:spPr>
            <a:xfrm rot="5400000">
              <a:off x="20797434" y="35137029"/>
              <a:ext cx="952508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56 Elipse"/>
            <p:cNvSpPr/>
            <p:nvPr/>
          </p:nvSpPr>
          <p:spPr>
            <a:xfrm>
              <a:off x="21192147" y="35398967"/>
              <a:ext cx="157390" cy="18528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</p:grpSp>
      <p:grpSp>
        <p:nvGrpSpPr>
          <p:cNvPr id="70" name="69 Grupo"/>
          <p:cNvGrpSpPr/>
          <p:nvPr/>
        </p:nvGrpSpPr>
        <p:grpSpPr>
          <a:xfrm>
            <a:off x="27707519" y="34613149"/>
            <a:ext cx="157390" cy="952508"/>
            <a:chOff x="21192147" y="34660775"/>
            <a:chExt cx="157390" cy="952508"/>
          </a:xfrm>
        </p:grpSpPr>
        <p:cxnSp>
          <p:nvCxnSpPr>
            <p:cNvPr id="71" name="70 Conector recto"/>
            <p:cNvCxnSpPr/>
            <p:nvPr/>
          </p:nvCxnSpPr>
          <p:spPr>
            <a:xfrm rot="5400000">
              <a:off x="20797434" y="35137029"/>
              <a:ext cx="952508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71 Elipse"/>
            <p:cNvSpPr/>
            <p:nvPr/>
          </p:nvSpPr>
          <p:spPr>
            <a:xfrm>
              <a:off x="21192147" y="35398967"/>
              <a:ext cx="157390" cy="18528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</p:grpSp>
      <p:cxnSp>
        <p:nvCxnSpPr>
          <p:cNvPr id="42" name="41 Conector recto de flecha"/>
          <p:cNvCxnSpPr/>
          <p:nvPr/>
        </p:nvCxnSpPr>
        <p:spPr>
          <a:xfrm>
            <a:off x="21298823" y="35039659"/>
            <a:ext cx="6551572" cy="2118"/>
          </a:xfrm>
          <a:prstGeom prst="straightConnector1">
            <a:avLst/>
          </a:prstGeom>
          <a:ln w="57150">
            <a:solidFill>
              <a:schemeClr val="tx1"/>
            </a:solidFill>
            <a:prstDash val="solid"/>
            <a:headEnd type="arrow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" name="Picture 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47359" y="23325945"/>
            <a:ext cx="2500330" cy="595823"/>
          </a:xfrm>
          <a:prstGeom prst="rect">
            <a:avLst/>
          </a:prstGeom>
          <a:noFill/>
        </p:spPr>
      </p:pic>
      <p:sp>
        <p:nvSpPr>
          <p:cNvPr id="74" name="73 Rectángulo"/>
          <p:cNvSpPr/>
          <p:nvPr/>
        </p:nvSpPr>
        <p:spPr>
          <a:xfrm>
            <a:off x="2989971" y="24397515"/>
            <a:ext cx="571504" cy="157163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>
                <a:solidFill>
                  <a:schemeClr val="tx1"/>
                </a:solidFill>
              </a:rPr>
              <a:t>r</a:t>
            </a:r>
            <a:endParaRPr kumimoji="1" lang="ja-JP" altLang="en-US" sz="3200" b="1">
              <a:solidFill>
                <a:schemeClr val="tx1"/>
              </a:solidFill>
            </a:endParaRPr>
          </a:p>
        </p:txBody>
      </p:sp>
      <p:sp>
        <p:nvSpPr>
          <p:cNvPr id="75" name="74 Rectángulo"/>
          <p:cNvSpPr/>
          <p:nvPr/>
        </p:nvSpPr>
        <p:spPr>
          <a:xfrm>
            <a:off x="4347293" y="24397515"/>
            <a:ext cx="3000396" cy="157163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>
              <a:solidFill>
                <a:schemeClr val="tx1"/>
              </a:solidFill>
            </a:endParaRPr>
          </a:p>
        </p:txBody>
      </p:sp>
      <p:sp>
        <p:nvSpPr>
          <p:cNvPr id="76" name="75 Rectángulo"/>
          <p:cNvSpPr/>
          <p:nvPr/>
        </p:nvSpPr>
        <p:spPr>
          <a:xfrm>
            <a:off x="7847755" y="24326077"/>
            <a:ext cx="714380" cy="31432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>
              <a:solidFill>
                <a:schemeClr val="tx1"/>
              </a:solidFill>
            </a:endParaRPr>
          </a:p>
        </p:txBody>
      </p:sp>
      <p:sp>
        <p:nvSpPr>
          <p:cNvPr id="77" name="76 Rectángulo"/>
          <p:cNvSpPr/>
          <p:nvPr/>
        </p:nvSpPr>
        <p:spPr>
          <a:xfrm>
            <a:off x="9633705" y="24397515"/>
            <a:ext cx="571504" cy="157163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>
                <a:solidFill>
                  <a:schemeClr val="tx1"/>
                </a:solidFill>
              </a:rPr>
              <a:t>z</a:t>
            </a:r>
            <a:endParaRPr kumimoji="1" lang="ja-JP" altLang="en-US" sz="3600" b="1">
              <a:solidFill>
                <a:schemeClr val="tx1"/>
              </a:solidFill>
            </a:endParaRPr>
          </a:p>
        </p:txBody>
      </p:sp>
      <p:pic>
        <p:nvPicPr>
          <p:cNvPr id="78" name="Picture 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3177" y="24802327"/>
            <a:ext cx="500066" cy="700092"/>
          </a:xfrm>
          <a:prstGeom prst="rect">
            <a:avLst/>
          </a:prstGeom>
          <a:noFill/>
        </p:spPr>
      </p:pic>
      <p:pic>
        <p:nvPicPr>
          <p:cNvPr id="79" name="Picture 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8731" y="25527053"/>
            <a:ext cx="357190" cy="689746"/>
          </a:xfrm>
          <a:prstGeom prst="rect">
            <a:avLst/>
          </a:prstGeom>
          <a:noFill/>
        </p:spPr>
      </p:pic>
      <p:sp>
        <p:nvSpPr>
          <p:cNvPr id="80" name="79 CuadroTexto"/>
          <p:cNvSpPr txBox="1"/>
          <p:nvPr/>
        </p:nvSpPr>
        <p:spPr>
          <a:xfrm>
            <a:off x="3775789" y="24969019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=</a:t>
            </a:r>
            <a:endParaRPr kumimoji="1" lang="ja-JP" altLang="en-US" sz="3200"/>
          </a:p>
        </p:txBody>
      </p:sp>
      <p:sp>
        <p:nvSpPr>
          <p:cNvPr id="81" name="80 CuadroTexto"/>
          <p:cNvSpPr txBox="1"/>
          <p:nvPr/>
        </p:nvSpPr>
        <p:spPr>
          <a:xfrm>
            <a:off x="8847887" y="24897581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+</a:t>
            </a:r>
            <a:endParaRPr kumimoji="1" lang="ja-JP" altLang="en-US" sz="3200"/>
          </a:p>
        </p:txBody>
      </p:sp>
      <p:sp>
        <p:nvSpPr>
          <p:cNvPr id="82" name="81 CuadroTexto"/>
          <p:cNvSpPr txBox="1"/>
          <p:nvPr/>
        </p:nvSpPr>
        <p:spPr>
          <a:xfrm>
            <a:off x="1918401" y="27326473"/>
            <a:ext cx="8643998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 smtClean="0"/>
              <a:t>r</a:t>
            </a:r>
            <a:r>
              <a:rPr kumimoji="1" lang="en-US" altLang="ja-JP" sz="3200" dirty="0" smtClean="0"/>
              <a:t>:  observation vector of size </a:t>
            </a:r>
            <a:r>
              <a:rPr kumimoji="1" lang="en-US" altLang="ja-JP" sz="3200" i="1" dirty="0" smtClean="0"/>
              <a:t>n</a:t>
            </a:r>
          </a:p>
          <a:p>
            <a:r>
              <a:rPr kumimoji="1" lang="en-US" altLang="ja-JP" sz="3200" dirty="0" smtClean="0"/>
              <a:t>  :  </a:t>
            </a:r>
            <a:r>
              <a:rPr kumimoji="1" lang="en-US" altLang="ja-JP" sz="3200" i="1" dirty="0" smtClean="0"/>
              <a:t>n</a:t>
            </a:r>
            <a:r>
              <a:rPr kumimoji="1" lang="en-US" altLang="ja-JP" sz="3200" dirty="0" smtClean="0"/>
              <a:t> x</a:t>
            </a:r>
            <a:r>
              <a:rPr kumimoji="1" lang="en-US" altLang="ja-JP" sz="3200" i="1" dirty="0" smtClean="0"/>
              <a:t> p</a:t>
            </a:r>
            <a:r>
              <a:rPr kumimoji="1" lang="en-US" altLang="ja-JP" sz="3200" dirty="0" smtClean="0"/>
              <a:t> measurement matrix. (</a:t>
            </a:r>
            <a:r>
              <a:rPr kumimoji="1" lang="en-US" altLang="ja-JP" sz="3200" i="1" dirty="0" smtClean="0"/>
              <a:t>n</a:t>
            </a:r>
            <a:r>
              <a:rPr kumimoji="1" lang="en-US" altLang="ja-JP" sz="3200" dirty="0" smtClean="0"/>
              <a:t>&lt;&lt;</a:t>
            </a:r>
            <a:r>
              <a:rPr kumimoji="1" lang="en-US" altLang="ja-JP" sz="3200" i="1" dirty="0" smtClean="0"/>
              <a:t>p</a:t>
            </a:r>
            <a:r>
              <a:rPr kumimoji="1" lang="en-US" altLang="ja-JP" sz="3200" dirty="0" smtClean="0"/>
              <a:t>)</a:t>
            </a:r>
          </a:p>
          <a:p>
            <a:r>
              <a:rPr kumimoji="1" lang="en-US" altLang="ja-JP" sz="3200" dirty="0" smtClean="0"/>
              <a:t>  :  sparse unknown vector of size </a:t>
            </a:r>
            <a:r>
              <a:rPr kumimoji="1" lang="en-US" altLang="ja-JP" sz="3200" i="1" dirty="0" smtClean="0"/>
              <a:t>p</a:t>
            </a:r>
          </a:p>
          <a:p>
            <a:r>
              <a:rPr kumimoji="1" lang="en-US" altLang="ja-JP" sz="3200" b="1" dirty="0" smtClean="0"/>
              <a:t>z</a:t>
            </a:r>
            <a:r>
              <a:rPr kumimoji="1" lang="en-US" altLang="ja-JP" sz="3200" dirty="0" smtClean="0"/>
              <a:t>:  noise vector</a:t>
            </a:r>
            <a:endParaRPr kumimoji="1" lang="en-US" altLang="ja-JP" sz="3200" b="1" dirty="0" smtClean="0"/>
          </a:p>
          <a:p>
            <a:endParaRPr kumimoji="1" lang="ja-JP" altLang="en-US"/>
          </a:p>
        </p:txBody>
      </p:sp>
      <p:pic>
        <p:nvPicPr>
          <p:cNvPr id="83" name="Picture 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63817" y="28345655"/>
            <a:ext cx="202236" cy="528473"/>
          </a:xfrm>
          <a:prstGeom prst="rect">
            <a:avLst/>
          </a:prstGeom>
          <a:noFill/>
        </p:spPr>
      </p:pic>
      <p:pic>
        <p:nvPicPr>
          <p:cNvPr id="84" name="Picture 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1725" y="27845589"/>
            <a:ext cx="357190" cy="500066"/>
          </a:xfrm>
          <a:prstGeom prst="rect">
            <a:avLst/>
          </a:prstGeom>
          <a:noFill/>
        </p:spPr>
      </p:pic>
      <p:sp>
        <p:nvSpPr>
          <p:cNvPr id="88" name="2 Marcador de contenido"/>
          <p:cNvSpPr txBox="1">
            <a:spLocks/>
          </p:cNvSpPr>
          <p:nvPr/>
        </p:nvSpPr>
        <p:spPr>
          <a:xfrm>
            <a:off x="11919721" y="21397119"/>
            <a:ext cx="16930806" cy="2643206"/>
          </a:xfrm>
          <a:prstGeom prst="rect">
            <a:avLst/>
          </a:prstGeom>
        </p:spPr>
        <p:txBody>
          <a:bodyPr vert="horz" lIns="217371" tIns="108686" rIns="217371" bIns="108686" rtlCol="0">
            <a:noAutofit/>
          </a:bodyPr>
          <a:lstStyle/>
          <a:p>
            <a:pPr lvl="0"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3200" dirty="0" smtClean="0"/>
              <a:t>For MIMO-OFDM with ESPAR antenna, when the pilot symbol is transmitted, the </a:t>
            </a:r>
            <a:r>
              <a:rPr lang="en-US" sz="3200" dirty="0" smtClean="0"/>
              <a:t>vector </a:t>
            </a:r>
            <a:r>
              <a:rPr lang="en-US" sz="3200" dirty="0" smtClean="0"/>
              <a:t>of received </a:t>
            </a:r>
            <a:r>
              <a:rPr lang="en-US" sz="3200" dirty="0" smtClean="0"/>
              <a:t>symbols at the </a:t>
            </a:r>
            <a:r>
              <a:rPr lang="en-US" sz="3200" i="1" dirty="0" err="1" smtClean="0"/>
              <a:t>i</a:t>
            </a:r>
            <a:r>
              <a:rPr lang="en-US" sz="3200" dirty="0" err="1" smtClean="0"/>
              <a:t>-th</a:t>
            </a:r>
            <a:r>
              <a:rPr lang="en-US" sz="3200" dirty="0" smtClean="0"/>
              <a:t> receiver and after the FFT </a:t>
            </a:r>
            <a:r>
              <a:rPr lang="en-US" sz="3200" dirty="0" smtClean="0"/>
              <a:t>block is </a:t>
            </a:r>
            <a:r>
              <a:rPr lang="en-US" sz="3200" dirty="0" smtClean="0"/>
              <a:t>given by</a:t>
            </a:r>
            <a:endParaRPr lang="en-US" sz="3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2276911" y="22812422"/>
            <a:ext cx="16216426" cy="626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9" name="88 CuadroTexto"/>
          <p:cNvSpPr txBox="1"/>
          <p:nvPr/>
        </p:nvSpPr>
        <p:spPr>
          <a:xfrm>
            <a:off x="13134167" y="24241368"/>
            <a:ext cx="8358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 err="1" smtClean="0"/>
              <a:t>u</a:t>
            </a:r>
            <a:r>
              <a:rPr kumimoji="1" lang="en-US" altLang="ja-JP" sz="3200" b="1" baseline="-25000" dirty="0" err="1" smtClean="0"/>
              <a:t>i</a:t>
            </a:r>
            <a:r>
              <a:rPr kumimoji="1" lang="en-US" altLang="ja-JP" sz="3200" b="1" dirty="0" smtClean="0"/>
              <a:t> = </a:t>
            </a:r>
            <a:r>
              <a:rPr kumimoji="1" lang="en-US" altLang="ja-JP" sz="3200" dirty="0" smtClean="0"/>
              <a:t>[</a:t>
            </a:r>
            <a:r>
              <a:rPr kumimoji="1" lang="en-US" altLang="ja-JP" sz="3200" b="1" dirty="0" smtClean="0"/>
              <a:t>G</a:t>
            </a:r>
            <a:r>
              <a:rPr kumimoji="1" lang="en-US" altLang="ja-JP" sz="3200" baseline="-25000" dirty="0" smtClean="0"/>
              <a:t>-1</a:t>
            </a:r>
            <a:r>
              <a:rPr kumimoji="1" lang="en-US" altLang="ja-JP" sz="3200" b="1" dirty="0" smtClean="0"/>
              <a:t>P</a:t>
            </a:r>
            <a:r>
              <a:rPr kumimoji="1" lang="en-US" altLang="ja-JP" sz="3200" baseline="-25000" dirty="0" smtClean="0"/>
              <a:t>1</a:t>
            </a:r>
            <a:r>
              <a:rPr kumimoji="1" lang="en-US" altLang="ja-JP" sz="3200" dirty="0" smtClean="0"/>
              <a:t> , </a:t>
            </a:r>
            <a:r>
              <a:rPr kumimoji="1" lang="en-US" altLang="ja-JP" sz="3200" b="1" dirty="0" smtClean="0"/>
              <a:t>G</a:t>
            </a:r>
            <a:r>
              <a:rPr kumimoji="1" lang="en-US" altLang="ja-JP" sz="3200" baseline="-25000" dirty="0" smtClean="0"/>
              <a:t>0</a:t>
            </a:r>
            <a:r>
              <a:rPr kumimoji="1" lang="en-US" altLang="ja-JP" sz="3200" b="1" dirty="0" smtClean="0"/>
              <a:t>P</a:t>
            </a:r>
            <a:r>
              <a:rPr kumimoji="1" lang="en-US" altLang="ja-JP" sz="3200" baseline="-25000" dirty="0" smtClean="0"/>
              <a:t>1 </a:t>
            </a:r>
            <a:r>
              <a:rPr kumimoji="1" lang="en-US" altLang="ja-JP" sz="3200" dirty="0" smtClean="0"/>
              <a:t>, </a:t>
            </a:r>
            <a:r>
              <a:rPr kumimoji="1" lang="en-US" altLang="ja-JP" sz="3200" b="1" dirty="0" smtClean="0"/>
              <a:t>G</a:t>
            </a:r>
            <a:r>
              <a:rPr kumimoji="1" lang="en-US" altLang="ja-JP" sz="3200" baseline="-25000" dirty="0" smtClean="0"/>
              <a:t>1</a:t>
            </a:r>
            <a:r>
              <a:rPr kumimoji="1" lang="en-US" altLang="ja-JP" sz="3200" b="1" dirty="0" smtClean="0"/>
              <a:t>P</a:t>
            </a:r>
            <a:r>
              <a:rPr kumimoji="1" lang="en-US" altLang="ja-JP" sz="3200" baseline="-25000" dirty="0" smtClean="0"/>
              <a:t>1</a:t>
            </a:r>
            <a:r>
              <a:rPr kumimoji="1" lang="en-US" altLang="ja-JP" sz="3200" dirty="0" smtClean="0"/>
              <a:t> , </a:t>
            </a:r>
            <a:r>
              <a:rPr kumimoji="1" lang="en-US" altLang="ja-JP" sz="3200" b="1" dirty="0" smtClean="0"/>
              <a:t>G</a:t>
            </a:r>
            <a:r>
              <a:rPr kumimoji="1" lang="en-US" altLang="ja-JP" sz="3200" baseline="-25000" dirty="0" smtClean="0"/>
              <a:t>-1</a:t>
            </a:r>
            <a:r>
              <a:rPr kumimoji="1" lang="en-US" altLang="ja-JP" sz="3200" b="1" dirty="0" smtClean="0"/>
              <a:t>P</a:t>
            </a:r>
            <a:r>
              <a:rPr kumimoji="1" lang="en-US" altLang="ja-JP" sz="3200" baseline="-25000" dirty="0" smtClean="0"/>
              <a:t>2</a:t>
            </a:r>
            <a:r>
              <a:rPr kumimoji="1" lang="en-US" altLang="ja-JP" sz="3200" dirty="0" smtClean="0"/>
              <a:t> , </a:t>
            </a:r>
            <a:r>
              <a:rPr kumimoji="1" lang="en-US" altLang="ja-JP" sz="3200" b="1" dirty="0" smtClean="0"/>
              <a:t>G</a:t>
            </a:r>
            <a:r>
              <a:rPr kumimoji="1" lang="en-US" altLang="ja-JP" sz="3200" baseline="-25000" dirty="0" smtClean="0"/>
              <a:t>0</a:t>
            </a:r>
            <a:r>
              <a:rPr kumimoji="1" lang="en-US" altLang="ja-JP" sz="3200" b="1" dirty="0" smtClean="0"/>
              <a:t>P</a:t>
            </a:r>
            <a:r>
              <a:rPr kumimoji="1" lang="en-US" altLang="ja-JP" sz="3200" baseline="-25000" dirty="0" smtClean="0"/>
              <a:t>2</a:t>
            </a:r>
            <a:r>
              <a:rPr kumimoji="1" lang="en-US" altLang="ja-JP" sz="3200" dirty="0" smtClean="0"/>
              <a:t> , </a:t>
            </a:r>
            <a:r>
              <a:rPr kumimoji="1" lang="en-US" altLang="ja-JP" sz="3200" b="1" dirty="0" smtClean="0"/>
              <a:t>G</a:t>
            </a:r>
            <a:r>
              <a:rPr kumimoji="1" lang="en-US" altLang="ja-JP" sz="3200" baseline="-25000" dirty="0" smtClean="0"/>
              <a:t>1</a:t>
            </a:r>
            <a:r>
              <a:rPr kumimoji="1" lang="en-US" altLang="ja-JP" sz="3200" b="1" dirty="0" smtClean="0"/>
              <a:t>P</a:t>
            </a:r>
            <a:r>
              <a:rPr kumimoji="1" lang="en-US" altLang="ja-JP" sz="3200" baseline="-25000" dirty="0" smtClean="0"/>
              <a:t>2</a:t>
            </a:r>
            <a:r>
              <a:rPr kumimoji="1" lang="en-US" altLang="ja-JP" sz="3200" dirty="0" smtClean="0"/>
              <a:t>]</a:t>
            </a:r>
            <a:endParaRPr kumimoji="1" lang="ja-JP" altLang="en-US" sz="3200" b="1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0206529" y="24111763"/>
            <a:ext cx="521497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0" name="2 Marcador de contenido"/>
          <p:cNvSpPr txBox="1">
            <a:spLocks/>
          </p:cNvSpPr>
          <p:nvPr/>
        </p:nvSpPr>
        <p:spPr>
          <a:xfrm>
            <a:off x="11919721" y="23397383"/>
            <a:ext cx="17145120" cy="2643206"/>
          </a:xfrm>
          <a:prstGeom prst="rect">
            <a:avLst/>
          </a:prstGeom>
        </p:spPr>
        <p:txBody>
          <a:bodyPr vert="horz" lIns="217371" tIns="108686" rIns="217371" bIns="108686" rtlCol="0">
            <a:noAutofit/>
          </a:bodyPr>
          <a:lstStyle/>
          <a:p>
            <a:pPr lvl="0"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3200" dirty="0" smtClean="0"/>
              <a:t>To exploit the </a:t>
            </a:r>
            <a:r>
              <a:rPr lang="en-US" sz="3200" dirty="0" err="1" smtClean="0"/>
              <a:t>sparsity</a:t>
            </a:r>
            <a:r>
              <a:rPr lang="en-US" sz="3200" dirty="0" smtClean="0"/>
              <a:t> of the channel impulse response, the previous equation can be expressed as</a:t>
            </a:r>
          </a:p>
        </p:txBody>
      </p:sp>
      <p:sp>
        <p:nvSpPr>
          <p:cNvPr id="91" name="2 Marcador de contenido"/>
          <p:cNvSpPr txBox="1">
            <a:spLocks/>
          </p:cNvSpPr>
          <p:nvPr/>
        </p:nvSpPr>
        <p:spPr>
          <a:xfrm>
            <a:off x="26064445" y="25040457"/>
            <a:ext cx="3786214" cy="2000264"/>
          </a:xfrm>
          <a:prstGeom prst="rect">
            <a:avLst/>
          </a:prstGeom>
        </p:spPr>
        <p:txBody>
          <a:bodyPr vert="horz" lIns="217371" tIns="108686" rIns="217371" bIns="108686" rtlCol="0">
            <a:noAutofit/>
          </a:bodyPr>
          <a:lstStyle/>
          <a:p>
            <a:pPr lvl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2800" dirty="0" smtClean="0"/>
              <a:t>Channel impulse response</a:t>
            </a:r>
            <a:endParaRPr lang="en-US" sz="2800" dirty="0" smtClean="0"/>
          </a:p>
        </p:txBody>
      </p:sp>
      <p:cxnSp>
        <p:nvCxnSpPr>
          <p:cNvPr id="93" name="92 Conector recto de flecha"/>
          <p:cNvCxnSpPr/>
          <p:nvPr/>
        </p:nvCxnSpPr>
        <p:spPr>
          <a:xfrm flipV="1">
            <a:off x="25207189" y="25683399"/>
            <a:ext cx="1000132" cy="357190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95 CuadroTexto"/>
          <p:cNvSpPr txBox="1"/>
          <p:nvPr/>
        </p:nvSpPr>
        <p:spPr>
          <a:xfrm>
            <a:off x="12634101" y="25754837"/>
            <a:ext cx="64294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/>
              <a:t>F :</a:t>
            </a:r>
            <a:r>
              <a:rPr kumimoji="1" lang="en-US" altLang="ja-JP" sz="2800" dirty="0" smtClean="0"/>
              <a:t>   </a:t>
            </a:r>
            <a:r>
              <a:rPr kumimoji="1" lang="en-US" altLang="ja-JP" sz="2800" i="1" dirty="0" smtClean="0"/>
              <a:t>N </a:t>
            </a:r>
            <a:r>
              <a:rPr kumimoji="1" lang="en-US" altLang="ja-JP" sz="2800" i="1" dirty="0" smtClean="0"/>
              <a:t>x L </a:t>
            </a:r>
            <a:r>
              <a:rPr kumimoji="1" lang="en-US" altLang="ja-JP" sz="2800" dirty="0" smtClean="0"/>
              <a:t>matrix part of the Fourier matrix. 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N :  </a:t>
            </a:r>
            <a:r>
              <a:rPr kumimoji="1" lang="en-US" altLang="ja-JP" sz="2800" dirty="0" smtClean="0"/>
              <a:t>number</a:t>
            </a:r>
            <a:r>
              <a:rPr kumimoji="1" lang="en-US" altLang="ja-JP" sz="2800" dirty="0" smtClean="0"/>
              <a:t> </a:t>
            </a:r>
            <a:r>
              <a:rPr kumimoji="1" lang="en-US" altLang="ja-JP" sz="2800" dirty="0" smtClean="0"/>
              <a:t>of </a:t>
            </a:r>
            <a:r>
              <a:rPr kumimoji="1" lang="en-US" altLang="ja-JP" sz="2800" dirty="0" smtClean="0"/>
              <a:t>sub-carriers</a:t>
            </a:r>
          </a:p>
          <a:p>
            <a:r>
              <a:rPr kumimoji="1" lang="en-US" altLang="ja-JP" sz="2800" dirty="0" smtClean="0"/>
              <a:t>L :   number </a:t>
            </a:r>
            <a:r>
              <a:rPr kumimoji="1" lang="en-US" altLang="ja-JP" sz="2800" dirty="0" smtClean="0"/>
              <a:t>of channel taps.</a:t>
            </a:r>
            <a:endParaRPr kumimoji="1" lang="ja-JP" altLang="en-US" sz="2800" b="1"/>
          </a:p>
        </p:txBody>
      </p:sp>
      <p:sp>
        <p:nvSpPr>
          <p:cNvPr id="97" name="2 Marcador de contenido"/>
          <p:cNvSpPr txBox="1">
            <a:spLocks/>
          </p:cNvSpPr>
          <p:nvPr/>
        </p:nvSpPr>
        <p:spPr>
          <a:xfrm>
            <a:off x="11991159" y="28469481"/>
            <a:ext cx="17145120" cy="2643206"/>
          </a:xfrm>
          <a:prstGeom prst="rect">
            <a:avLst/>
          </a:prstGeom>
        </p:spPr>
        <p:txBody>
          <a:bodyPr vert="horz" lIns="217371" tIns="108686" rIns="217371" bIns="108686" rtlCol="0">
            <a:noAutofit/>
          </a:bodyPr>
          <a:lstStyle/>
          <a:p>
            <a:pPr lvl="0"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3200" dirty="0" smtClean="0"/>
              <a:t>To  solve the previous equation, </a:t>
            </a:r>
            <a:r>
              <a:rPr lang="en-US" sz="3200" dirty="0" err="1" smtClean="0"/>
              <a:t>Dantzig</a:t>
            </a:r>
            <a:r>
              <a:rPr lang="en-US" sz="3200" dirty="0" smtClean="0"/>
              <a:t> Selector (DS) or Orthogonal Matching Pursuit (OMP) algorithms can be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516</Words>
  <Application>Microsoft Office PowerPoint</Application>
  <PresentationFormat>Personalizado</PresentationFormat>
  <Paragraphs>64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Luillo</dc:creator>
  <cp:lastModifiedBy>Diego</cp:lastModifiedBy>
  <cp:revision>80</cp:revision>
  <dcterms:created xsi:type="dcterms:W3CDTF">2012-05-23T14:05:17Z</dcterms:created>
  <dcterms:modified xsi:type="dcterms:W3CDTF">2013-11-20T08:37:36Z</dcterms:modified>
</cp:coreProperties>
</file>